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1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91" r:id="rId8"/>
    <p:sldId id="290" r:id="rId9"/>
    <p:sldId id="265" r:id="rId10"/>
    <p:sldId id="266" r:id="rId11"/>
    <p:sldId id="289" r:id="rId12"/>
    <p:sldId id="282" r:id="rId13"/>
    <p:sldId id="287" r:id="rId14"/>
    <p:sldId id="269" r:id="rId15"/>
    <p:sldId id="288" r:id="rId16"/>
    <p:sldId id="275" r:id="rId17"/>
    <p:sldId id="283" r:id="rId18"/>
    <p:sldId id="272" r:id="rId19"/>
    <p:sldId id="273" r:id="rId20"/>
    <p:sldId id="267" r:id="rId21"/>
    <p:sldId id="281" r:id="rId22"/>
    <p:sldId id="276" r:id="rId23"/>
    <p:sldId id="285" r:id="rId24"/>
    <p:sldId id="286" r:id="rId25"/>
    <p:sldId id="278" r:id="rId26"/>
    <p:sldId id="280" r:id="rId27"/>
    <p:sldId id="279" r:id="rId28"/>
    <p:sldId id="292" r:id="rId29"/>
    <p:sldId id="294" r:id="rId30"/>
    <p:sldId id="284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gif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836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399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4698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73100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066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85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5820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1908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959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43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119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57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210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6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888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486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9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5854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lconway.com/Home/Conways_Law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foq.com/cn/articles/every-architect-should-study-conway-law" TargetMode="External"/><Relationship Id="rId2" Type="http://schemas.openxmlformats.org/officeDocument/2006/relationships/hyperlink" Target="http://www.dockone.io/article/2691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cnblogs.com/ghj1976/p/5703462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zhuanlan.zhihu.com/p/32459776" TargetMode="External"/><Relationship Id="rId2" Type="http://schemas.openxmlformats.org/officeDocument/2006/relationships/hyperlink" Target="http://zhangyi.xyz/overview-of-ddd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hyperlink" Target="http://insights.thoughtworkers.org/use-domain-events-in-microservices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ai.google/research/pubs/pub36356" TargetMode="External"/><Relationship Id="rId3" Type="http://schemas.openxmlformats.org/officeDocument/2006/relationships/hyperlink" Target="https://www.jaegertracing.io/" TargetMode="External"/><Relationship Id="rId7" Type="http://schemas.openxmlformats.org/officeDocument/2006/relationships/image" Target="../media/image20.jpg"/><Relationship Id="rId2" Type="http://schemas.openxmlformats.org/officeDocument/2006/relationships/hyperlink" Target="https://zipkin.io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dianping/cat" TargetMode="External"/><Relationship Id="rId5" Type="http://schemas.openxmlformats.org/officeDocument/2006/relationships/hyperlink" Target="http://jd-bdp.github.io/hydra/" TargetMode="External"/><Relationship Id="rId4" Type="http://schemas.openxmlformats.org/officeDocument/2006/relationships/hyperlink" Target="http://skywalking.apache.org/" TargetMode="Externa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plunk.com/zh-hans_cn" TargetMode="External"/><Relationship Id="rId3" Type="http://schemas.openxmlformats.org/officeDocument/2006/relationships/hyperlink" Target="https://www.elastic.co/products/logstash" TargetMode="External"/><Relationship Id="rId7" Type="http://schemas.openxmlformats.org/officeDocument/2006/relationships/hyperlink" Target="https://www.elastic.co/products/elasticsearch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fluentd.org/" TargetMode="External"/><Relationship Id="rId5" Type="http://schemas.openxmlformats.org/officeDocument/2006/relationships/hyperlink" Target="https://flume.apache.org/" TargetMode="External"/><Relationship Id="rId10" Type="http://schemas.openxmlformats.org/officeDocument/2006/relationships/hyperlink" Target="https://www.elastic.co/products/kibana" TargetMode="External"/><Relationship Id="rId4" Type="http://schemas.openxmlformats.org/officeDocument/2006/relationships/hyperlink" Target="https://www.elastic.co/products/beats/filebeat" TargetMode="External"/><Relationship Id="rId9" Type="http://schemas.openxmlformats.org/officeDocument/2006/relationships/hyperlink" Target="https://kafka.apache.org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tmuch.com/work/microservice-deploy/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A15A4F-A351-46E3-9A9D-6978FABDA4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339" y="685799"/>
            <a:ext cx="8472881" cy="3038913"/>
          </a:xfrm>
        </p:spPr>
        <p:txBody>
          <a:bodyPr/>
          <a:lstStyle/>
          <a:p>
            <a:r>
              <a:rPr lang="zh-CN" altLang="en-US" sz="4800" dirty="0"/>
              <a:t>微服务架构 </a:t>
            </a:r>
            <a:r>
              <a:rPr lang="en-US" altLang="zh-CN" sz="4800" dirty="0"/>
              <a:t>- </a:t>
            </a:r>
            <a:r>
              <a:rPr lang="en-US" altLang="zh-CN" sz="4800" dirty="0" err="1"/>
              <a:t>MicroService</a:t>
            </a:r>
            <a:endParaRPr lang="zh-CN" altLang="en-US" sz="48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CDFB327-75B2-40DC-A40D-665F88BBA8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altLang="zh-CN" dirty="0"/>
          </a:p>
          <a:p>
            <a:r>
              <a:rPr lang="zh-CN" altLang="en-US" dirty="0"/>
              <a:t>产品架构方案部</a:t>
            </a:r>
            <a:r>
              <a:rPr lang="en-US" altLang="zh-CN" dirty="0"/>
              <a:t> – </a:t>
            </a:r>
            <a:r>
              <a:rPr lang="zh-CN" altLang="en-US" dirty="0"/>
              <a:t>周永隆</a:t>
            </a:r>
            <a:endParaRPr lang="en-US" altLang="zh-CN" dirty="0"/>
          </a:p>
          <a:p>
            <a:r>
              <a:rPr lang="en-US" altLang="zh-CN" dirty="0"/>
              <a:t>2018/10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9278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标题 2">
            <a:extLst>
              <a:ext uri="{FF2B5EF4-FFF2-40B4-BE49-F238E27FC236}">
                <a16:creationId xmlns:a16="http://schemas.microsoft.com/office/drawing/2014/main" id="{E1E6DE55-7FC3-492C-A107-E02F32EE1E96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CN" altLang="en-US" dirty="0"/>
              <a:t>“微服务大爆炸”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5B46098-4CCC-4039-9468-A374732CE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701" y="335556"/>
            <a:ext cx="6467567" cy="618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209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竖排标题 5">
            <a:extLst>
              <a:ext uri="{FF2B5EF4-FFF2-40B4-BE49-F238E27FC236}">
                <a16:creationId xmlns:a16="http://schemas.microsoft.com/office/drawing/2014/main" id="{EE9AE1B1-2027-4D07-98F9-383C0044C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为什么要用微服务？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C4FD1A7-75EF-4608-92F1-7601A9D4D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570" y="2516833"/>
            <a:ext cx="7814319" cy="398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54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“康威定律”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7CBCE3-4815-47BD-9A3B-9DEA3D10810A}"/>
              </a:ext>
            </a:extLst>
          </p:cNvPr>
          <p:cNvSpPr txBox="1"/>
          <p:nvPr/>
        </p:nvSpPr>
        <p:spPr>
          <a:xfrm>
            <a:off x="680321" y="2426574"/>
            <a:ext cx="5955476" cy="2947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/>
              <a:t>微服务设计的指导思想</a:t>
            </a:r>
            <a:endParaRPr lang="en-US" altLang="zh-CN" sz="2400" b="1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/>
              <a:t>Conway’s law </a:t>
            </a:r>
            <a:r>
              <a:rPr lang="zh-CN" altLang="en-US" sz="2400" b="1" dirty="0"/>
              <a:t>于 </a:t>
            </a:r>
            <a:r>
              <a:rPr lang="en-US" altLang="zh-CN" sz="2400" b="1" dirty="0"/>
              <a:t>50 </a:t>
            </a:r>
            <a:r>
              <a:rPr lang="zh-CN" altLang="en-US" sz="2400" b="1" dirty="0"/>
              <a:t>年前提出</a:t>
            </a:r>
            <a:endParaRPr lang="en-US" altLang="zh-CN" sz="2400" b="1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主要观点：</a:t>
            </a:r>
            <a:br>
              <a:rPr lang="en-US" altLang="zh-CN" sz="3200" dirty="0"/>
            </a:br>
            <a:r>
              <a:rPr lang="zh-CN" altLang="en-US" dirty="0"/>
              <a:t>系统的结构受限于设计这个系统的组织的沟通结构。</a:t>
            </a:r>
            <a:br>
              <a:rPr lang="en-US" altLang="zh-CN" dirty="0"/>
            </a:br>
            <a:r>
              <a:rPr lang="zh-CN" altLang="en-US" dirty="0"/>
              <a:t>由于系统的结构可能会随着设计的深入而变化，</a:t>
            </a:r>
            <a:br>
              <a:rPr lang="en-US" altLang="zh-CN" dirty="0"/>
            </a:br>
            <a:r>
              <a:rPr lang="zh-CN" altLang="en-US" dirty="0"/>
              <a:t>所以必须保持设计组织结构的精简与灵活。</a:t>
            </a:r>
            <a:endParaRPr lang="zh-CN" altLang="en-US" sz="20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A755AF-8E0A-4621-ADD3-EE674D24D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094" y="2375515"/>
            <a:ext cx="4020111" cy="264832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23B0656-CC4F-4AD7-931C-051A61646252}"/>
              </a:ext>
            </a:extLst>
          </p:cNvPr>
          <p:cNvSpPr txBox="1"/>
          <p:nvPr/>
        </p:nvSpPr>
        <p:spPr>
          <a:xfrm>
            <a:off x="7324094" y="5096586"/>
            <a:ext cx="39837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/>
              <a:t>Conway’s law – </a:t>
            </a:r>
            <a:r>
              <a:rPr lang="zh-CN" altLang="en-US" sz="1200" dirty="0"/>
              <a:t>美国数学博士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1967</a:t>
            </a:r>
            <a:r>
              <a:rPr lang="zh-CN" altLang="en-US" sz="1200" dirty="0"/>
              <a:t>年发表论文</a:t>
            </a:r>
            <a:r>
              <a:rPr lang="en-US" altLang="zh-CN" sz="1200" dirty="0"/>
              <a:t>《</a:t>
            </a:r>
            <a:r>
              <a:rPr lang="en-US" altLang="zh-CN" sz="1200" dirty="0">
                <a:hlinkClick r:id="rId3"/>
              </a:rPr>
              <a:t>How Do Committees Invent?</a:t>
            </a:r>
            <a:r>
              <a:rPr lang="en-US" altLang="zh-CN" sz="1200" dirty="0"/>
              <a:t>》</a:t>
            </a:r>
          </a:p>
          <a:p>
            <a:pPr>
              <a:lnSpc>
                <a:spcPct val="150000"/>
              </a:lnSpc>
            </a:pPr>
            <a:r>
              <a:rPr lang="en-US" altLang="zh-CN" sz="1200" dirty="0"/>
              <a:t>Frederick P. Brooks, Jr </a:t>
            </a:r>
            <a:r>
              <a:rPr lang="zh-CN" altLang="en-US" sz="1200" dirty="0"/>
              <a:t>计算机科学教授，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于 </a:t>
            </a:r>
            <a:r>
              <a:rPr lang="en-US" altLang="zh-CN" sz="1200" dirty="0"/>
              <a:t>2002 </a:t>
            </a:r>
            <a:r>
              <a:rPr lang="zh-CN" altLang="en-US" sz="1200" dirty="0"/>
              <a:t>年在</a:t>
            </a:r>
            <a:r>
              <a:rPr lang="en-US" altLang="zh-CN" sz="1200" dirty="0"/>
              <a:t>《</a:t>
            </a:r>
            <a:r>
              <a:rPr lang="zh-CN" altLang="en-US" sz="1200" dirty="0"/>
              <a:t>人月神话</a:t>
            </a:r>
            <a:r>
              <a:rPr lang="en-US" altLang="zh-CN" sz="1200" dirty="0"/>
              <a:t>》</a:t>
            </a:r>
            <a:r>
              <a:rPr lang="zh-CN" altLang="en-US" sz="1200" dirty="0"/>
              <a:t>中引用并总结为</a:t>
            </a:r>
            <a:r>
              <a:rPr lang="en-US" altLang="zh-CN" sz="1200" dirty="0"/>
              <a:t>《</a:t>
            </a:r>
            <a:r>
              <a:rPr lang="zh-CN" altLang="en-US" sz="1200" dirty="0"/>
              <a:t>康威定律</a:t>
            </a:r>
            <a:r>
              <a:rPr lang="en-US" altLang="zh-CN" sz="1200" dirty="0"/>
              <a:t>》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4240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“康威定律”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7CBCE3-4815-47BD-9A3B-9DEA3D10810A}"/>
              </a:ext>
            </a:extLst>
          </p:cNvPr>
          <p:cNvSpPr txBox="1"/>
          <p:nvPr/>
        </p:nvSpPr>
        <p:spPr>
          <a:xfrm>
            <a:off x="344761" y="2225239"/>
            <a:ext cx="10745249" cy="25945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/>
              <a:t>组织沟通方式会通过系统设计表达出来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/>
              <a:t>时间再多一件事情也不可能做的完美，但总有时间做完一件事情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/>
              <a:t>线型系统和线型组织架构间有潜在的异质同态特性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/>
              <a:t>大的系统组织总是比小系统更倾向于分解</a:t>
            </a:r>
            <a:endParaRPr lang="en-US" altLang="zh-CN" sz="28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2986FB-913B-4CAC-9B5A-245D7D6F6EFF}"/>
              </a:ext>
            </a:extLst>
          </p:cNvPr>
          <p:cNvSpPr txBox="1"/>
          <p:nvPr/>
        </p:nvSpPr>
        <p:spPr>
          <a:xfrm>
            <a:off x="405623" y="5037956"/>
            <a:ext cx="5524013" cy="13049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/>
              <a:t>参考资料：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en-US" altLang="zh-CN" sz="1200" dirty="0">
                <a:hlinkClick r:id="rId2"/>
              </a:rPr>
              <a:t>http://www.dockone.io/article/2691</a:t>
            </a:r>
            <a:endParaRPr lang="en-US" altLang="zh-CN" sz="1200" dirty="0">
              <a:hlinkClick r:id="rId3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hlinkClick r:id="rId3"/>
              </a:rPr>
              <a:t>http://www.infoq.com/cn/articles/every-architect-should-study-conway-law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>
                <a:hlinkClick r:id="rId4"/>
              </a:rPr>
              <a:t>https://www.cnblogs.com/ghj1976/p/5703462.html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124844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微服务拆分原则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55AD40E-40B1-43C6-B13E-910A2CE8F19A}"/>
              </a:ext>
            </a:extLst>
          </p:cNvPr>
          <p:cNvSpPr txBox="1"/>
          <p:nvPr/>
        </p:nvSpPr>
        <p:spPr>
          <a:xfrm>
            <a:off x="425449" y="2376114"/>
            <a:ext cx="52706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“</a:t>
            </a:r>
            <a:r>
              <a:rPr lang="zh-CN" altLang="en-US" sz="2800" b="1" dirty="0"/>
              <a:t>粒</a:t>
            </a:r>
            <a:r>
              <a:rPr lang="en-US" altLang="zh-CN" sz="2800" b="1" dirty="0"/>
              <a:t>”</a:t>
            </a:r>
            <a:r>
              <a:rPr lang="zh-CN" altLang="en-US" sz="2800" b="1" dirty="0"/>
              <a:t>度的问题</a:t>
            </a:r>
            <a:endParaRPr lang="en-US" altLang="zh-CN" sz="3200" b="1" dirty="0"/>
          </a:p>
          <a:p>
            <a:endParaRPr lang="en-US" altLang="zh-CN" sz="3200" b="1" dirty="0"/>
          </a:p>
          <a:p>
            <a:pPr marL="571500" indent="-5715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按业务模块 </a:t>
            </a:r>
            <a:r>
              <a:rPr lang="en-US" altLang="zh-CN" dirty="0"/>
              <a:t>- </a:t>
            </a:r>
            <a:r>
              <a:rPr lang="zh-CN" altLang="en-US" dirty="0"/>
              <a:t>订单服务 （粗）</a:t>
            </a:r>
            <a:endParaRPr lang="en-US" altLang="zh-CN" dirty="0"/>
          </a:p>
          <a:p>
            <a:pPr marL="571500" indent="-5715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按子系统</a:t>
            </a:r>
            <a:r>
              <a:rPr lang="en-US" altLang="zh-CN" dirty="0"/>
              <a:t> – </a:t>
            </a:r>
            <a:r>
              <a:rPr lang="zh-CN" altLang="en-US" dirty="0"/>
              <a:t>订单配货服务 （中）</a:t>
            </a:r>
            <a:endParaRPr lang="en-US" altLang="zh-CN" dirty="0"/>
          </a:p>
          <a:p>
            <a:pPr marL="571500" indent="-5715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根据 </a:t>
            </a:r>
            <a:r>
              <a:rPr lang="en-US" altLang="zh-CN" dirty="0"/>
              <a:t>API </a:t>
            </a:r>
            <a:r>
              <a:rPr lang="zh-CN" altLang="en-US" dirty="0"/>
              <a:t>划分 </a:t>
            </a:r>
            <a:r>
              <a:rPr lang="en-US" altLang="zh-CN" dirty="0"/>
              <a:t>– </a:t>
            </a:r>
            <a:r>
              <a:rPr lang="zh-CN" altLang="en-US" dirty="0"/>
              <a:t>查询待配货订单（细）</a:t>
            </a:r>
            <a:endParaRPr lang="en-US" altLang="zh-CN" sz="3200" dirty="0"/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zh-CN" altLang="en-US" sz="32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122C9FD-6793-4963-8879-DF934C12B2F0}"/>
              </a:ext>
            </a:extLst>
          </p:cNvPr>
          <p:cNvSpPr txBox="1"/>
          <p:nvPr/>
        </p:nvSpPr>
        <p:spPr>
          <a:xfrm>
            <a:off x="6702804" y="2376114"/>
            <a:ext cx="4598057" cy="2962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根据“康威定律”</a:t>
            </a:r>
            <a:endParaRPr lang="en-US" altLang="zh-CN" sz="2800" b="1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团队规模：</a:t>
            </a:r>
            <a:r>
              <a:rPr lang="en-US" altLang="zh-CN" dirty="0"/>
              <a:t>5-12</a:t>
            </a:r>
            <a:r>
              <a:rPr lang="zh-CN" altLang="en-US" dirty="0"/>
              <a:t>人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持续交付时间：</a:t>
            </a:r>
            <a:r>
              <a:rPr lang="en-US" altLang="zh-CN" dirty="0"/>
              <a:t>1-2</a:t>
            </a:r>
            <a:r>
              <a:rPr lang="zh-CN" altLang="en-US" dirty="0"/>
              <a:t>月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确定业务边界，只做自己的事情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忽略不必要的细节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合久必分</a:t>
            </a:r>
            <a:r>
              <a:rPr lang="en-US" altLang="zh-CN" dirty="0"/>
              <a:t> – </a:t>
            </a:r>
            <a:r>
              <a:rPr lang="zh-CN" altLang="en-US" dirty="0"/>
              <a:t>物质的形态总是在变化</a:t>
            </a:r>
          </a:p>
        </p:txBody>
      </p:sp>
      <p:sp>
        <p:nvSpPr>
          <p:cNvPr id="8" name="箭头: 虚尾 7">
            <a:extLst>
              <a:ext uri="{FF2B5EF4-FFF2-40B4-BE49-F238E27FC236}">
                <a16:creationId xmlns:a16="http://schemas.microsoft.com/office/drawing/2014/main" id="{B40B86B3-1D6D-41F7-BE92-8C33F696C961}"/>
              </a:ext>
            </a:extLst>
          </p:cNvPr>
          <p:cNvSpPr/>
          <p:nvPr/>
        </p:nvSpPr>
        <p:spPr>
          <a:xfrm>
            <a:off x="5282268" y="3523375"/>
            <a:ext cx="813732" cy="721453"/>
          </a:xfrm>
          <a:prstGeom prst="striped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797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开发模式 </a:t>
            </a:r>
            <a:r>
              <a:rPr lang="en-US" altLang="zh-CN" dirty="0"/>
              <a:t>–</a:t>
            </a:r>
            <a:r>
              <a:rPr lang="zh-CN" altLang="en-US" dirty="0"/>
              <a:t>领域驱动设计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3E5C345-82E3-405A-AC83-28C07640F13A}"/>
              </a:ext>
            </a:extLst>
          </p:cNvPr>
          <p:cNvSpPr txBox="1"/>
          <p:nvPr/>
        </p:nvSpPr>
        <p:spPr>
          <a:xfrm>
            <a:off x="786791" y="2321004"/>
            <a:ext cx="4051109" cy="38920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DDD(</a:t>
            </a:r>
            <a:r>
              <a:rPr lang="en-US" altLang="zh-CN" sz="2400" dirty="0"/>
              <a:t>Domain Driven Design</a:t>
            </a:r>
            <a:r>
              <a:rPr lang="en-US" altLang="zh-CN" sz="2400" b="1" dirty="0"/>
              <a:t>)</a:t>
            </a:r>
          </a:p>
          <a:p>
            <a:endParaRPr lang="en-US" altLang="zh-CN" sz="2400" b="1" dirty="0"/>
          </a:p>
          <a:p>
            <a:r>
              <a:rPr lang="zh-CN" altLang="en-US" sz="2400" b="1" dirty="0"/>
              <a:t>原则：</a:t>
            </a:r>
            <a:endParaRPr lang="en-US" altLang="zh-CN" sz="2400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一个业务用例对应一个事务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一个事务对应一个聚合根</a:t>
            </a:r>
            <a:endParaRPr lang="en-US" altLang="zh-CN" dirty="0"/>
          </a:p>
          <a:p>
            <a:endParaRPr lang="en-US" altLang="zh-CN" sz="1400" b="1" dirty="0"/>
          </a:p>
          <a:p>
            <a:endParaRPr lang="en-US" altLang="zh-CN" sz="1400" b="1" dirty="0"/>
          </a:p>
          <a:p>
            <a:r>
              <a:rPr lang="zh-CN" altLang="en-US" sz="2400" dirty="0"/>
              <a:t>参考资料：</a:t>
            </a:r>
            <a:endParaRPr lang="en-US" altLang="zh-CN" sz="24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hlinkClick r:id="rId2"/>
              </a:rPr>
              <a:t>领域驱动设计概览</a:t>
            </a:r>
            <a:endParaRPr lang="en-US" altLang="zh-CN" sz="16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hlinkClick r:id="rId3"/>
              </a:rPr>
              <a:t>领域驱动设计在互联网业务开发中的实践</a:t>
            </a:r>
            <a:endParaRPr lang="en-US" altLang="zh-CN" sz="16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hlinkClick r:id="rId4"/>
              </a:rPr>
              <a:t>在微服务中使用领域事件</a:t>
            </a:r>
            <a:endParaRPr lang="zh-CN" altLang="en-US" sz="16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BB9C4A8-03D9-4895-8B3D-D13DDB429B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6529" y="2321004"/>
            <a:ext cx="6286387" cy="406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01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开发模式 </a:t>
            </a:r>
            <a:r>
              <a:rPr lang="en-US" altLang="zh-CN" dirty="0"/>
              <a:t>-</a:t>
            </a:r>
            <a:r>
              <a:rPr lang="zh-CN" altLang="en-US" b="1" dirty="0"/>
              <a:t>需求驱动开发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87137AB-F8BD-482D-BF81-98F24FCA6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085" y="2204497"/>
            <a:ext cx="8146741" cy="432074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5B285A7-444B-4FEF-8AA5-6ABB86BCE2D7}"/>
              </a:ext>
            </a:extLst>
          </p:cNvPr>
          <p:cNvSpPr txBox="1"/>
          <p:nvPr/>
        </p:nvSpPr>
        <p:spPr>
          <a:xfrm>
            <a:off x="430173" y="2305165"/>
            <a:ext cx="3040384" cy="2507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FDD </a:t>
            </a:r>
            <a:r>
              <a:rPr lang="en-US" altLang="zh-CN" sz="1200" b="1" dirty="0"/>
              <a:t>(Feature Driven Development)</a:t>
            </a:r>
            <a:endParaRPr lang="en-US" altLang="zh-CN" sz="1050" b="1" dirty="0"/>
          </a:p>
          <a:p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/>
              <a:t>制定整体模型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/>
              <a:t>建立功能列表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/>
              <a:t>按功能计划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/>
              <a:t>按功能设计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/>
              <a:t>按功能构建</a:t>
            </a:r>
          </a:p>
        </p:txBody>
      </p:sp>
    </p:spTree>
    <p:extLst>
      <p:ext uri="{BB962C8B-B14F-4D97-AF65-F5344CB8AC3E}">
        <p14:creationId xmlns:p14="http://schemas.microsoft.com/office/powerpoint/2010/main" val="2657904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DevOps </a:t>
            </a:r>
            <a:r>
              <a:rPr lang="zh-CN" altLang="en-US" dirty="0"/>
              <a:t>团队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9EDC4CF-F9AF-4E0E-816E-7B8614265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16" y="2256418"/>
            <a:ext cx="7612583" cy="427860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9F86504-D996-4BCF-9493-E996E50A28B1}"/>
              </a:ext>
            </a:extLst>
          </p:cNvPr>
          <p:cNvSpPr txBox="1"/>
          <p:nvPr/>
        </p:nvSpPr>
        <p:spPr>
          <a:xfrm>
            <a:off x="8732940" y="2256418"/>
            <a:ext cx="1997663" cy="30859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角色</a:t>
            </a:r>
            <a:r>
              <a:rPr lang="en-US" altLang="zh-CN" sz="2400" b="1" dirty="0"/>
              <a:t>(5-12</a:t>
            </a:r>
            <a:r>
              <a:rPr lang="zh-CN" altLang="en-US" sz="2400" b="1" dirty="0"/>
              <a:t>人</a:t>
            </a:r>
            <a:r>
              <a:rPr lang="en-US" altLang="zh-CN" sz="2400" b="1" dirty="0"/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项目管理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产品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架构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研发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测试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运维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23867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何时开始微服务？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0C5ED2-CA90-4E00-AEB5-D9500A1BA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43" y="2239383"/>
            <a:ext cx="5450686" cy="42872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1B3D6C6-8E61-497D-8252-6C8F9333E982}"/>
              </a:ext>
            </a:extLst>
          </p:cNvPr>
          <p:cNvSpPr txBox="1"/>
          <p:nvPr/>
        </p:nvSpPr>
        <p:spPr>
          <a:xfrm>
            <a:off x="6392411" y="2239383"/>
            <a:ext cx="462819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简单的系统采用微服务会降低效率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复杂性增加，生产力急剧下降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复杂系统中，微服务降低了生产力的下降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但是，团队的能力超过架构的选择</a:t>
            </a:r>
          </a:p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8205F97-6AEC-45E9-92E5-EA0C176A4DD9}"/>
              </a:ext>
            </a:extLst>
          </p:cNvPr>
          <p:cNvSpPr txBox="1"/>
          <p:nvPr/>
        </p:nvSpPr>
        <p:spPr>
          <a:xfrm>
            <a:off x="6420463" y="4516534"/>
            <a:ext cx="4572085" cy="610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>
                <a:solidFill>
                  <a:srgbClr val="FFFF00"/>
                </a:solidFill>
              </a:rPr>
              <a:t>“康威定律”是微服务拆分的指导原则</a:t>
            </a:r>
          </a:p>
        </p:txBody>
      </p:sp>
    </p:spTree>
    <p:extLst>
      <p:ext uri="{BB962C8B-B14F-4D97-AF65-F5344CB8AC3E}">
        <p14:creationId xmlns:p14="http://schemas.microsoft.com/office/powerpoint/2010/main" val="445447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微服务改造步骤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D940657-59E4-4B43-978A-95EF56416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43" y="2288129"/>
            <a:ext cx="6900333" cy="408750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A7E9958-4CC9-44CA-BA61-FEFCF843B367}"/>
              </a:ext>
            </a:extLst>
          </p:cNvPr>
          <p:cNvSpPr txBox="1"/>
          <p:nvPr/>
        </p:nvSpPr>
        <p:spPr>
          <a:xfrm>
            <a:off x="8061822" y="2286064"/>
            <a:ext cx="3012363" cy="41193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1600" b="1" dirty="0"/>
              <a:t>最小代价发布第一个微服务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200" b="1" dirty="0"/>
              <a:t>团队规模 </a:t>
            </a:r>
            <a:r>
              <a:rPr lang="en-US" altLang="zh-CN" sz="1200" b="1" dirty="0"/>
              <a:t>(5-8</a:t>
            </a:r>
            <a:r>
              <a:rPr lang="zh-CN" altLang="en-US" sz="1200" b="1" dirty="0"/>
              <a:t>人</a:t>
            </a:r>
            <a:r>
              <a:rPr lang="en-US" altLang="zh-CN" sz="1200" b="1" dirty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200" b="1" dirty="0"/>
              <a:t>时间 </a:t>
            </a:r>
            <a:r>
              <a:rPr lang="en-US" altLang="zh-CN" sz="1200" b="1" dirty="0"/>
              <a:t>(2-4</a:t>
            </a:r>
            <a:r>
              <a:rPr lang="zh-CN" altLang="en-US" sz="1200" b="1" dirty="0"/>
              <a:t>周</a:t>
            </a:r>
            <a:r>
              <a:rPr lang="en-US" altLang="zh-CN" sz="1200" b="1" dirty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200" b="1" dirty="0"/>
              <a:t>尽可能轻的业务需求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200" b="1" dirty="0"/>
              <a:t>选择代价小的技术栈</a:t>
            </a:r>
            <a:endParaRPr lang="en-US" altLang="zh-CN" sz="1200" b="1" dirty="0"/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1600" b="1" dirty="0"/>
              <a:t>一切自动化</a:t>
            </a:r>
            <a:endParaRPr lang="en-US" altLang="zh-CN" sz="1600" b="1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200" b="1" dirty="0"/>
              <a:t>自动化测试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200" b="1" dirty="0"/>
              <a:t>自动化基础设施管理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200" b="1" dirty="0"/>
              <a:t>自动化部署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200" b="1" dirty="0"/>
              <a:t>自动化监控告警</a:t>
            </a:r>
            <a:endParaRPr lang="en-US" altLang="zh-CN" sz="1200" b="1" dirty="0"/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1600" b="1" dirty="0"/>
              <a:t>持续改进，复制成功经验</a:t>
            </a:r>
            <a:endParaRPr lang="en-US" altLang="zh-CN" sz="1600" b="1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200" b="1" dirty="0"/>
              <a:t>SOP</a:t>
            </a:r>
            <a:r>
              <a:rPr lang="zh-CN" altLang="en-US" sz="1200" b="1" dirty="0"/>
              <a:t>流程规范</a:t>
            </a:r>
            <a:endParaRPr lang="en-US" altLang="zh-CN" sz="1200" b="1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200" b="1" dirty="0"/>
              <a:t>文档迭代积累</a:t>
            </a:r>
          </a:p>
        </p:txBody>
      </p:sp>
    </p:spTree>
    <p:extLst>
      <p:ext uri="{BB962C8B-B14F-4D97-AF65-F5344CB8AC3E}">
        <p14:creationId xmlns:p14="http://schemas.microsoft.com/office/powerpoint/2010/main" val="2329141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00E00F-3190-4D27-A5AF-FDF25479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什么是架构？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139E3C-EAD9-4EE4-87D2-D5ED75CDB164}"/>
              </a:ext>
            </a:extLst>
          </p:cNvPr>
          <p:cNvSpPr txBox="1"/>
          <p:nvPr/>
        </p:nvSpPr>
        <p:spPr>
          <a:xfrm>
            <a:off x="3861808" y="4873034"/>
            <a:ext cx="29255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分层设计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B32DA88-99A9-43AD-AC53-11D106E8B8C8}"/>
              </a:ext>
            </a:extLst>
          </p:cNvPr>
          <p:cNvSpPr txBox="1"/>
          <p:nvPr/>
        </p:nvSpPr>
        <p:spPr>
          <a:xfrm>
            <a:off x="1545322" y="2806185"/>
            <a:ext cx="17029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分治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D7DE37-0C56-4E2E-9D42-CCD789F5C28A}"/>
              </a:ext>
            </a:extLst>
          </p:cNvPr>
          <p:cNvSpPr txBox="1"/>
          <p:nvPr/>
        </p:nvSpPr>
        <p:spPr>
          <a:xfrm>
            <a:off x="3197604" y="2610375"/>
            <a:ext cx="1224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解耦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2450FD-9FBA-4C23-856C-9B8D7F0901A7}"/>
              </a:ext>
            </a:extLst>
          </p:cNvPr>
          <p:cNvSpPr txBox="1"/>
          <p:nvPr/>
        </p:nvSpPr>
        <p:spPr>
          <a:xfrm>
            <a:off x="4517821" y="2918111"/>
            <a:ext cx="31137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分布式</a:t>
            </a:r>
            <a:endParaRPr lang="zh-CN" altLang="en-US" sz="360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6D65846-E6B9-4254-814B-EF5F2F47A439}"/>
              </a:ext>
            </a:extLst>
          </p:cNvPr>
          <p:cNvSpPr txBox="1"/>
          <p:nvPr/>
        </p:nvSpPr>
        <p:spPr>
          <a:xfrm>
            <a:off x="4722304" y="2322679"/>
            <a:ext cx="1834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抽象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D28CFD6-64A9-4FD5-B2E0-8EC4F7737AAD}"/>
              </a:ext>
            </a:extLst>
          </p:cNvPr>
          <p:cNvSpPr txBox="1"/>
          <p:nvPr/>
        </p:nvSpPr>
        <p:spPr>
          <a:xfrm>
            <a:off x="5570288" y="4049832"/>
            <a:ext cx="37065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可伸缩式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7FF5A77-B4E3-4CB8-B9FC-78BDC5408DB9}"/>
              </a:ext>
            </a:extLst>
          </p:cNvPr>
          <p:cNvSpPr txBox="1"/>
          <p:nvPr/>
        </p:nvSpPr>
        <p:spPr>
          <a:xfrm>
            <a:off x="2456577" y="3773588"/>
            <a:ext cx="3182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高可用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178A95C-DDAB-44B4-9464-865FD826B77A}"/>
              </a:ext>
            </a:extLst>
          </p:cNvPr>
          <p:cNvSpPr txBox="1"/>
          <p:nvPr/>
        </p:nvSpPr>
        <p:spPr>
          <a:xfrm>
            <a:off x="2038524" y="5007645"/>
            <a:ext cx="1823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可复用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573FAF5-837F-4FC2-9B2B-2E63F1639E9D}"/>
              </a:ext>
            </a:extLst>
          </p:cNvPr>
          <p:cNvSpPr txBox="1"/>
          <p:nvPr/>
        </p:nvSpPr>
        <p:spPr>
          <a:xfrm>
            <a:off x="7401885" y="2826521"/>
            <a:ext cx="22286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设计模式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EAAA621-EC92-4273-BD38-61F17522FFBC}"/>
              </a:ext>
            </a:extLst>
          </p:cNvPr>
          <p:cNvSpPr txBox="1"/>
          <p:nvPr/>
        </p:nvSpPr>
        <p:spPr>
          <a:xfrm>
            <a:off x="6362354" y="5411643"/>
            <a:ext cx="2046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服务化</a:t>
            </a:r>
          </a:p>
        </p:txBody>
      </p:sp>
    </p:spTree>
    <p:extLst>
      <p:ext uri="{BB962C8B-B14F-4D97-AF65-F5344CB8AC3E}">
        <p14:creationId xmlns:p14="http://schemas.microsoft.com/office/powerpoint/2010/main" val="28701008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CN" altLang="en-US" dirty="0"/>
              <a:t>微服务间通讯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07DE783-03F0-4A0F-9014-ADD698661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077" y="541800"/>
            <a:ext cx="8092050" cy="481148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F881481-0E61-4A5C-94E7-FC146DF3D4C4}"/>
              </a:ext>
            </a:extLst>
          </p:cNvPr>
          <p:cNvSpPr txBox="1"/>
          <p:nvPr/>
        </p:nvSpPr>
        <p:spPr>
          <a:xfrm>
            <a:off x="2372479" y="5494789"/>
            <a:ext cx="5157246" cy="5608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REST / Thrift / </a:t>
            </a:r>
            <a:r>
              <a:rPr lang="en-US" altLang="zh-CN" dirty="0" err="1"/>
              <a:t>gRPC</a:t>
            </a:r>
            <a:r>
              <a:rPr lang="en-US" altLang="zh-CN" dirty="0"/>
              <a:t>(</a:t>
            </a:r>
            <a:r>
              <a:rPr lang="en-US" altLang="zh-CN" dirty="0" err="1"/>
              <a:t>Protobuf</a:t>
            </a:r>
            <a:r>
              <a:rPr lang="en-US" altLang="zh-CN" dirty="0"/>
              <a:t>) / Dubbo / </a:t>
            </a:r>
            <a:r>
              <a:rPr lang="en-US" altLang="zh-CN" dirty="0" err="1"/>
              <a:t>Motan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65939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一致性事务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231903B-B08F-48EB-AA89-672826187BAA}"/>
              </a:ext>
            </a:extLst>
          </p:cNvPr>
          <p:cNvSpPr txBox="1"/>
          <p:nvPr/>
        </p:nvSpPr>
        <p:spPr>
          <a:xfrm>
            <a:off x="6528408" y="2304662"/>
            <a:ext cx="376577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/>
              <a:t>CAP </a:t>
            </a:r>
            <a:r>
              <a:rPr lang="zh-CN" altLang="en-US" sz="3200" b="1" dirty="0"/>
              <a:t>三原则</a:t>
            </a:r>
            <a:endParaRPr lang="en-US" altLang="zh-CN" sz="3200" b="1" dirty="0"/>
          </a:p>
          <a:p>
            <a:endParaRPr lang="en-US" altLang="zh-CN" b="1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一致性</a:t>
            </a:r>
            <a:r>
              <a:rPr lang="en-US" altLang="zh-CN" dirty="0"/>
              <a:t>(</a:t>
            </a:r>
            <a:r>
              <a:rPr lang="en-US" altLang="zh-CN" b="1" dirty="0"/>
              <a:t>C</a:t>
            </a:r>
            <a:r>
              <a:rPr lang="en-US" altLang="zh-CN" dirty="0"/>
              <a:t>onsistency)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可用性</a:t>
            </a:r>
            <a:r>
              <a:rPr lang="en-US" altLang="zh-CN" dirty="0"/>
              <a:t>(</a:t>
            </a:r>
            <a:r>
              <a:rPr lang="en-US" altLang="zh-CN" b="1" dirty="0"/>
              <a:t>A</a:t>
            </a:r>
            <a:r>
              <a:rPr lang="en-US" altLang="zh-CN" dirty="0"/>
              <a:t>vailability)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分区容忍性</a:t>
            </a:r>
            <a:r>
              <a:rPr lang="en-US" altLang="zh-CN" dirty="0"/>
              <a:t>(</a:t>
            </a:r>
            <a:r>
              <a:rPr lang="en-US" altLang="zh-CN" b="1" dirty="0"/>
              <a:t>P</a:t>
            </a:r>
            <a:r>
              <a:rPr lang="en-US" altLang="zh-CN" dirty="0"/>
              <a:t>artition tolerance)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6C4C7FD-2404-43D6-9E2F-DEC32207D5D5}"/>
              </a:ext>
            </a:extLst>
          </p:cNvPr>
          <p:cNvSpPr txBox="1"/>
          <p:nvPr/>
        </p:nvSpPr>
        <p:spPr>
          <a:xfrm>
            <a:off x="680321" y="2177350"/>
            <a:ext cx="4576894" cy="32008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强一致性</a:t>
            </a:r>
            <a:r>
              <a:rPr lang="en-US" altLang="zh-CN" sz="2000" dirty="0"/>
              <a:t>(</a:t>
            </a:r>
            <a:r>
              <a:rPr lang="en-US" altLang="zh-CN" sz="2000" b="1" dirty="0"/>
              <a:t>Strict Consistency</a:t>
            </a:r>
            <a:r>
              <a:rPr lang="en-US" altLang="zh-CN" sz="2000" dirty="0"/>
              <a:t>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/>
              <a:t>原子一致性</a:t>
            </a:r>
            <a:r>
              <a:rPr lang="en-US" altLang="zh-CN" sz="1600" dirty="0"/>
              <a:t>(Atomic Consistency)</a:t>
            </a:r>
            <a:endParaRPr lang="zh-CN" altLang="en-US" sz="1600" dirty="0"/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/>
              <a:t>线性一致性</a:t>
            </a:r>
            <a:r>
              <a:rPr lang="en-US" altLang="zh-CN" sz="1600" dirty="0"/>
              <a:t>(Linearizable Consistency)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顺序一致性</a:t>
            </a:r>
            <a:r>
              <a:rPr lang="en-US" altLang="zh-CN" sz="2000" dirty="0"/>
              <a:t>(Sequential Consistency)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最终一致性</a:t>
            </a:r>
            <a:r>
              <a:rPr lang="en-US" altLang="zh-CN" sz="2000" dirty="0"/>
              <a:t>(</a:t>
            </a:r>
            <a:r>
              <a:rPr lang="en-US" altLang="zh-CN" sz="2000" b="1" dirty="0"/>
              <a:t>Eventual  Consistency</a:t>
            </a:r>
            <a:r>
              <a:rPr lang="en-US" altLang="zh-CN" sz="2000" dirty="0"/>
              <a:t>)</a:t>
            </a:r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887B297-5F16-48E6-834A-DBFE80F17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12" y="2372697"/>
            <a:ext cx="7620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25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服务注册与发现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D7B249-C3A8-4D91-8648-A0D429F2F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193" y="2346605"/>
            <a:ext cx="7074778" cy="40206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6181AB3-26D2-4A96-897F-FFA45ECB3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755" y="2079450"/>
            <a:ext cx="7928421" cy="448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640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全链路追踪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F2A75C-265B-4024-B299-4CF211783769}"/>
              </a:ext>
            </a:extLst>
          </p:cNvPr>
          <p:cNvSpPr txBox="1"/>
          <p:nvPr/>
        </p:nvSpPr>
        <p:spPr>
          <a:xfrm>
            <a:off x="912948" y="2429279"/>
            <a:ext cx="2449710" cy="25945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/>
              <a:t>故障定位难</a:t>
            </a:r>
            <a:endParaRPr lang="en-US" altLang="zh-CN" sz="2800" b="1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/>
              <a:t>容量预估难</a:t>
            </a:r>
            <a:endParaRPr lang="en-US" altLang="zh-CN" sz="2800" b="1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/>
              <a:t>资源浪费多</a:t>
            </a:r>
            <a:endParaRPr lang="en-US" altLang="zh-CN" sz="2800" b="1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/>
              <a:t>链路梳理难</a:t>
            </a:r>
            <a:endParaRPr lang="zh-CN" altLang="en-US" dirty="0"/>
          </a:p>
        </p:txBody>
      </p:sp>
      <p:sp>
        <p:nvSpPr>
          <p:cNvPr id="4" name="动作按钮: 帮助 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B65F9B95-5653-451E-9953-FA047ADAE5C5}"/>
              </a:ext>
            </a:extLst>
          </p:cNvPr>
          <p:cNvSpPr/>
          <p:nvPr/>
        </p:nvSpPr>
        <p:spPr>
          <a:xfrm>
            <a:off x="3971227" y="3348681"/>
            <a:ext cx="1677798" cy="108093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2C8E06D-F390-4AE5-9547-94DC84E07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594" y="2429279"/>
            <a:ext cx="514350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6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全链路追踪产品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F2A75C-265B-4024-B299-4CF211783769}"/>
              </a:ext>
            </a:extLst>
          </p:cNvPr>
          <p:cNvSpPr txBox="1"/>
          <p:nvPr/>
        </p:nvSpPr>
        <p:spPr>
          <a:xfrm>
            <a:off x="334997" y="2014275"/>
            <a:ext cx="4086916" cy="3729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/>
              <a:t>Dapper - Google/Java/</a:t>
            </a:r>
            <a:r>
              <a:rPr lang="zh-CN" altLang="en-US" sz="2000" dirty="0"/>
              <a:t>未开源</a:t>
            </a:r>
            <a:endParaRPr lang="en-US" altLang="zh-CN" sz="2000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 err="1">
                <a:hlinkClick r:id="rId2"/>
              </a:rPr>
              <a:t>Zipkin</a:t>
            </a:r>
            <a:r>
              <a:rPr lang="en-US" altLang="zh-CN" sz="2000" dirty="0"/>
              <a:t> – Twitter/Java</a:t>
            </a:r>
            <a:endParaRPr lang="en-US" altLang="zh-CN" sz="2000" b="1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b="1" dirty="0">
                <a:hlinkClick r:id="rId3"/>
              </a:rPr>
              <a:t>Jaeger</a:t>
            </a:r>
            <a:r>
              <a:rPr lang="en-US" altLang="zh-CN" sz="2000" b="1" dirty="0"/>
              <a:t>  - Uber/Go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b="1" dirty="0" err="1">
                <a:hlinkClick r:id="rId4"/>
              </a:rPr>
              <a:t>SkyWalking</a:t>
            </a:r>
            <a:r>
              <a:rPr lang="en-US" altLang="zh-CN" sz="2000" b="1" dirty="0"/>
              <a:t> - </a:t>
            </a:r>
            <a:r>
              <a:rPr lang="zh-CN" altLang="en-US" sz="2000" dirty="0"/>
              <a:t>华为</a:t>
            </a:r>
            <a:r>
              <a:rPr lang="en-US" altLang="zh-CN" sz="2000" dirty="0"/>
              <a:t>/Java</a:t>
            </a:r>
            <a:endParaRPr lang="en-US" altLang="zh-CN" sz="2000" b="1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i="1" dirty="0" err="1"/>
              <a:t>EagleEye</a:t>
            </a:r>
            <a:r>
              <a:rPr lang="en-US" altLang="zh-CN" sz="2000" dirty="0"/>
              <a:t> – </a:t>
            </a:r>
            <a:r>
              <a:rPr lang="zh-CN" altLang="en-US" sz="2000" dirty="0"/>
              <a:t>阿里</a:t>
            </a:r>
            <a:r>
              <a:rPr lang="en-US" altLang="zh-CN" sz="2000" dirty="0"/>
              <a:t>/Java/</a:t>
            </a:r>
            <a:r>
              <a:rPr lang="zh-CN" altLang="en-US" sz="2000" dirty="0"/>
              <a:t>未开源</a:t>
            </a:r>
            <a:endParaRPr lang="en-US" altLang="zh-CN" sz="2000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hlinkClick r:id="rId5"/>
              </a:rPr>
              <a:t>Hydra</a:t>
            </a:r>
            <a:r>
              <a:rPr lang="en-US" altLang="zh-CN" sz="2000" dirty="0"/>
              <a:t> -  </a:t>
            </a:r>
            <a:r>
              <a:rPr lang="zh-CN" altLang="en-US" sz="2000" dirty="0"/>
              <a:t>京东</a:t>
            </a:r>
            <a:r>
              <a:rPr lang="en-US" altLang="zh-CN" sz="2000" dirty="0"/>
              <a:t>/Java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hlinkClick r:id="rId6"/>
              </a:rPr>
              <a:t>CAT</a:t>
            </a:r>
            <a:r>
              <a:rPr lang="en-US" altLang="zh-CN" sz="2000" dirty="0"/>
              <a:t> – </a:t>
            </a:r>
            <a:r>
              <a:rPr lang="zh-CN" altLang="en-US" sz="2000" dirty="0"/>
              <a:t>大众点评</a:t>
            </a:r>
            <a:r>
              <a:rPr lang="en-US" altLang="zh-CN" sz="2000" dirty="0"/>
              <a:t>/Java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/>
              <a:t>…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43E554F-B85E-44B7-9159-36017510E8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8691" y="2131721"/>
            <a:ext cx="7447063" cy="434458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D0F1840-B584-4EC6-8CC2-90684779F10E}"/>
              </a:ext>
            </a:extLst>
          </p:cNvPr>
          <p:cNvSpPr txBox="1"/>
          <p:nvPr/>
        </p:nvSpPr>
        <p:spPr>
          <a:xfrm>
            <a:off x="444617" y="6040073"/>
            <a:ext cx="2924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参考：</a:t>
            </a:r>
            <a:r>
              <a:rPr lang="en-US" altLang="zh-CN" dirty="0">
                <a:hlinkClick r:id="rId8"/>
              </a:rPr>
              <a:t>Google Dapper </a:t>
            </a:r>
            <a:r>
              <a:rPr lang="zh-CN" altLang="en-US" dirty="0">
                <a:hlinkClick r:id="rId8"/>
              </a:rPr>
              <a:t>论文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12905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微服务日志收集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4BBADF-373A-41FF-997C-8966B0D14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597" y="2211672"/>
            <a:ext cx="7641219" cy="429818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6F3BAB7-F12C-40BA-8B30-A00EC3580A59}"/>
              </a:ext>
            </a:extLst>
          </p:cNvPr>
          <p:cNvSpPr txBox="1"/>
          <p:nvPr/>
        </p:nvSpPr>
        <p:spPr>
          <a:xfrm>
            <a:off x="5637402" y="2973897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C818C8-6240-4E35-82BA-32F77AD325F3}"/>
              </a:ext>
            </a:extLst>
          </p:cNvPr>
          <p:cNvSpPr txBox="1"/>
          <p:nvPr/>
        </p:nvSpPr>
        <p:spPr>
          <a:xfrm>
            <a:off x="8388991" y="2315361"/>
            <a:ext cx="359887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日志收集：</a:t>
            </a:r>
            <a:endParaRPr lang="en-US" altLang="zh-CN" sz="2000" b="1" dirty="0"/>
          </a:p>
          <a:p>
            <a:r>
              <a:rPr lang="en-US" altLang="zh-CN" sz="1200" dirty="0">
                <a:hlinkClick r:id="rId3"/>
              </a:rPr>
              <a:t>Logstash</a:t>
            </a:r>
            <a:r>
              <a:rPr lang="zh-CN" altLang="en-US" sz="1200" dirty="0"/>
              <a:t> 、</a:t>
            </a:r>
            <a:r>
              <a:rPr lang="en-US" altLang="zh-CN" sz="1200" dirty="0"/>
              <a:t> </a:t>
            </a:r>
            <a:r>
              <a:rPr lang="en-US" altLang="zh-CN" sz="1200" dirty="0" err="1">
                <a:hlinkClick r:id="rId4"/>
              </a:rPr>
              <a:t>filebeat</a:t>
            </a:r>
            <a:r>
              <a:rPr lang="en-US" altLang="zh-CN" sz="1200" dirty="0">
                <a:hlinkClick r:id="rId4"/>
              </a:rPr>
              <a:t> </a:t>
            </a:r>
            <a:r>
              <a:rPr lang="zh-CN" altLang="en-US" sz="1200" dirty="0"/>
              <a:t>、</a:t>
            </a:r>
            <a:r>
              <a:rPr lang="en-US" altLang="zh-CN" sz="1200" dirty="0">
                <a:hlinkClick r:id="rId5"/>
              </a:rPr>
              <a:t>Flume</a:t>
            </a:r>
            <a:r>
              <a:rPr lang="zh-CN" altLang="en-US" sz="1200" dirty="0"/>
              <a:t>、</a:t>
            </a:r>
            <a:r>
              <a:rPr lang="en-US" altLang="zh-CN" sz="1200" dirty="0" err="1"/>
              <a:t>logtail</a:t>
            </a:r>
            <a:r>
              <a:rPr lang="zh-CN" altLang="en-US" sz="1200" dirty="0"/>
              <a:t>、</a:t>
            </a:r>
            <a:r>
              <a:rPr lang="en-US" altLang="zh-CN" sz="1200" dirty="0" err="1">
                <a:hlinkClick r:id="rId6"/>
              </a:rPr>
              <a:t>Fluentd</a:t>
            </a:r>
            <a:endParaRPr lang="en-US" altLang="zh-CN" sz="1200" dirty="0"/>
          </a:p>
          <a:p>
            <a:endParaRPr lang="en-US" altLang="zh-CN" sz="1400" dirty="0"/>
          </a:p>
          <a:p>
            <a:r>
              <a:rPr lang="zh-CN" altLang="en-US" sz="2000" b="1" dirty="0"/>
              <a:t>日志存储</a:t>
            </a:r>
            <a:r>
              <a:rPr lang="en-US" altLang="zh-CN" sz="2000" b="1" dirty="0"/>
              <a:t>:</a:t>
            </a:r>
          </a:p>
          <a:p>
            <a:r>
              <a:rPr lang="en-US" altLang="zh-CN" sz="1200" dirty="0" err="1">
                <a:hlinkClick r:id="rId7"/>
              </a:rPr>
              <a:t>ElasticSearch</a:t>
            </a:r>
            <a:r>
              <a:rPr lang="zh-CN" altLang="en-US" sz="1200" dirty="0"/>
              <a:t>、</a:t>
            </a:r>
            <a:r>
              <a:rPr lang="en-US" altLang="zh-CN" sz="1200" dirty="0">
                <a:hlinkClick r:id="rId8"/>
              </a:rPr>
              <a:t>Splunk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zh-CN" altLang="en-US" sz="2000" b="1" dirty="0"/>
              <a:t>消息队列：</a:t>
            </a:r>
            <a:endParaRPr lang="en-US" altLang="zh-CN" sz="2000" b="1" dirty="0"/>
          </a:p>
          <a:p>
            <a:r>
              <a:rPr lang="en-US" altLang="zh-CN" sz="1200" dirty="0">
                <a:hlinkClick r:id="rId9"/>
              </a:rPr>
              <a:t>Kafka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zh-CN" altLang="en-US" sz="2000" b="1" dirty="0"/>
              <a:t>日志分析：</a:t>
            </a:r>
            <a:endParaRPr lang="en-US" altLang="zh-CN" sz="2000" b="1" dirty="0"/>
          </a:p>
          <a:p>
            <a:r>
              <a:rPr lang="en-US" altLang="zh-CN" sz="1200" dirty="0">
                <a:hlinkClick r:id="rId10"/>
              </a:rPr>
              <a:t>Kibana</a:t>
            </a:r>
            <a:r>
              <a:rPr lang="zh-CN" altLang="en-US" sz="1200" dirty="0"/>
              <a:t>、</a:t>
            </a:r>
            <a:r>
              <a:rPr lang="en-US" altLang="zh-CN" sz="1200" dirty="0">
                <a:hlinkClick r:id="rId8"/>
              </a:rPr>
              <a:t>Splunk</a:t>
            </a:r>
            <a:endParaRPr lang="en-US" altLang="zh-CN" sz="1200" dirty="0"/>
          </a:p>
          <a:p>
            <a:endParaRPr lang="en-US" altLang="zh-CN" sz="1400" b="1" dirty="0"/>
          </a:p>
          <a:p>
            <a:r>
              <a:rPr lang="en-US" altLang="zh-CN" sz="1400" b="1" dirty="0"/>
              <a:t>ELK = </a:t>
            </a:r>
            <a:r>
              <a:rPr lang="en-US" altLang="zh-CN" sz="1400" b="1" dirty="0" err="1"/>
              <a:t>ElasticSearch</a:t>
            </a:r>
            <a:r>
              <a:rPr lang="en-US" altLang="zh-CN" sz="1400" b="1" dirty="0"/>
              <a:t> + Logstash + Kibana</a:t>
            </a:r>
            <a:endParaRPr lang="en-US" altLang="zh-CN" b="1" dirty="0"/>
          </a:p>
          <a:p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13693480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自动化工作流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C870A01-8CA2-4886-A1E5-D8138FE1D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91" y="2113005"/>
            <a:ext cx="6654819" cy="424374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F7C28DE-1C9A-44DD-BA9A-74E515C904A4}"/>
              </a:ext>
            </a:extLst>
          </p:cNvPr>
          <p:cNvSpPr txBox="1"/>
          <p:nvPr/>
        </p:nvSpPr>
        <p:spPr>
          <a:xfrm>
            <a:off x="7240503" y="2109484"/>
            <a:ext cx="3409331" cy="2189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/>
              <a:t>持续集成工具</a:t>
            </a:r>
            <a:endParaRPr lang="en-US" altLang="zh-CN" sz="2000" b="1" dirty="0"/>
          </a:p>
          <a:p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400" b="1" dirty="0"/>
              <a:t>版本控制</a:t>
            </a:r>
            <a:r>
              <a:rPr lang="zh-CN" altLang="en-US" sz="1400" dirty="0"/>
              <a:t> </a:t>
            </a:r>
            <a:r>
              <a:rPr lang="en-US" altLang="zh-CN" sz="1400" dirty="0"/>
              <a:t>–</a:t>
            </a:r>
            <a:r>
              <a:rPr lang="zh-CN" altLang="en-US" sz="1400" dirty="0"/>
              <a:t> </a:t>
            </a:r>
            <a:r>
              <a:rPr lang="en-US" altLang="zh-CN" sz="1400" dirty="0"/>
              <a:t>Git/SVN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400" b="1" dirty="0"/>
              <a:t>自动构建</a:t>
            </a:r>
            <a:r>
              <a:rPr lang="en-US" altLang="zh-CN" sz="1400" b="1" dirty="0"/>
              <a:t> </a:t>
            </a:r>
            <a:r>
              <a:rPr lang="en-US" altLang="zh-CN" sz="1400" dirty="0"/>
              <a:t>– Maven/Composer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400" b="1" dirty="0"/>
              <a:t>持续集成</a:t>
            </a:r>
            <a:r>
              <a:rPr lang="en-US" altLang="zh-CN" sz="1400" b="1" dirty="0"/>
              <a:t> </a:t>
            </a:r>
            <a:r>
              <a:rPr lang="en-US" altLang="zh-CN" sz="1400" dirty="0"/>
              <a:t>– </a:t>
            </a:r>
            <a:r>
              <a:rPr lang="en-US" altLang="zh-CN" sz="1400" dirty="0" err="1"/>
              <a:t>TravisCI</a:t>
            </a:r>
            <a:r>
              <a:rPr lang="en-US" altLang="zh-CN" sz="1400" dirty="0"/>
              <a:t>/Jenkins/</a:t>
            </a:r>
            <a:r>
              <a:rPr lang="en-US" altLang="zh-CN" sz="1400" dirty="0" err="1"/>
              <a:t>GitlabCI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400" b="1" dirty="0"/>
              <a:t>单元测试</a:t>
            </a:r>
            <a:r>
              <a:rPr lang="en-US" altLang="zh-CN" sz="1400" dirty="0"/>
              <a:t> – Junit/</a:t>
            </a:r>
            <a:r>
              <a:rPr lang="en-US" altLang="zh-CN" sz="1400" dirty="0" err="1"/>
              <a:t>PHPUnit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400" b="1" dirty="0"/>
              <a:t>自动部署</a:t>
            </a:r>
            <a:r>
              <a:rPr lang="en-US" altLang="zh-CN" sz="1400" b="1" dirty="0"/>
              <a:t> </a:t>
            </a:r>
            <a:r>
              <a:rPr lang="en-US" altLang="zh-CN" sz="1400" dirty="0"/>
              <a:t>– Docker/</a:t>
            </a:r>
            <a:r>
              <a:rPr lang="en-US" altLang="zh-CN" sz="1400" dirty="0" err="1"/>
              <a:t>Kubernets</a:t>
            </a:r>
            <a:endParaRPr lang="zh-CN" altLang="en-US" sz="120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0400B10D-84E1-4972-934C-77ABA18A5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250" y="4541556"/>
            <a:ext cx="4519912" cy="1815196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626921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容器云与自动编排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CABC735-8F14-435F-B460-5C387EC5E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842610"/>
            <a:ext cx="5715000" cy="218122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C510FC8-B026-42E4-BAB6-76690A5F9038}"/>
              </a:ext>
            </a:extLst>
          </p:cNvPr>
          <p:cNvSpPr txBox="1"/>
          <p:nvPr/>
        </p:nvSpPr>
        <p:spPr>
          <a:xfrm>
            <a:off x="7063530" y="2519790"/>
            <a:ext cx="2108269" cy="2826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Kubernetes</a:t>
            </a:r>
          </a:p>
          <a:p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自动部署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自动扩容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管理容器化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负载均衡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/>
              <a:t>多种发布方式</a:t>
            </a:r>
          </a:p>
        </p:txBody>
      </p:sp>
    </p:spTree>
    <p:extLst>
      <p:ext uri="{BB962C8B-B14F-4D97-AF65-F5344CB8AC3E}">
        <p14:creationId xmlns:p14="http://schemas.microsoft.com/office/powerpoint/2010/main" val="22409410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708041-A567-421C-BF5C-36E03F8B5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自动部署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2BE7265-C28D-4462-BB50-37BFA825D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52" y="2213966"/>
            <a:ext cx="8292586" cy="424281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36CA18F-BF40-4781-A671-AD144D65BC76}"/>
              </a:ext>
            </a:extLst>
          </p:cNvPr>
          <p:cNvSpPr txBox="1"/>
          <p:nvPr/>
        </p:nvSpPr>
        <p:spPr>
          <a:xfrm>
            <a:off x="9284129" y="2333539"/>
            <a:ext cx="2020105" cy="21909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CN" altLang="en-US" sz="2400" b="1" dirty="0"/>
              <a:t>蓝绿发布</a:t>
            </a:r>
            <a:endParaRPr lang="en-US" altLang="zh-CN" sz="2400" b="1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CN" altLang="en-US" sz="2400" b="1" dirty="0"/>
              <a:t>滚动发布</a:t>
            </a:r>
            <a:endParaRPr lang="en-US" altLang="zh-CN" sz="2400" b="1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CN" altLang="en-US" sz="2400" b="1" dirty="0"/>
              <a:t>金丝雀发布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B533D2E-988D-4EFA-8416-801B8F9E6A60}"/>
              </a:ext>
            </a:extLst>
          </p:cNvPr>
          <p:cNvSpPr txBox="1"/>
          <p:nvPr/>
        </p:nvSpPr>
        <p:spPr>
          <a:xfrm>
            <a:off x="9284129" y="52997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hlinkClick r:id="rId3"/>
              </a:rPr>
              <a:t>参考资料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75261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708041-A567-421C-BF5C-36E03F8B5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还有更多的服务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C564AB7-43DD-4041-8960-5B72DE505C16}"/>
              </a:ext>
            </a:extLst>
          </p:cNvPr>
          <p:cNvSpPr txBox="1"/>
          <p:nvPr/>
        </p:nvSpPr>
        <p:spPr>
          <a:xfrm>
            <a:off x="1539552" y="3429000"/>
            <a:ext cx="1422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/>
              <a:t>熔断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90D36DD-5A35-472E-82EE-9308F2B037B8}"/>
              </a:ext>
            </a:extLst>
          </p:cNvPr>
          <p:cNvSpPr txBox="1"/>
          <p:nvPr/>
        </p:nvSpPr>
        <p:spPr>
          <a:xfrm>
            <a:off x="4043261" y="3428999"/>
            <a:ext cx="1422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/>
              <a:t>隔离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CE0053-7989-4F54-BA85-255B4075B852}"/>
              </a:ext>
            </a:extLst>
          </p:cNvPr>
          <p:cNvSpPr txBox="1"/>
          <p:nvPr/>
        </p:nvSpPr>
        <p:spPr>
          <a:xfrm>
            <a:off x="6301273" y="3428999"/>
            <a:ext cx="1422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/>
              <a:t>限流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4FF6CDE-93D3-42FC-8EEE-A05271E84578}"/>
              </a:ext>
            </a:extLst>
          </p:cNvPr>
          <p:cNvSpPr txBox="1"/>
          <p:nvPr/>
        </p:nvSpPr>
        <p:spPr>
          <a:xfrm>
            <a:off x="8391332" y="3428999"/>
            <a:ext cx="1422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/>
              <a:t>降级</a:t>
            </a:r>
          </a:p>
        </p:txBody>
      </p:sp>
    </p:spTree>
    <p:extLst>
      <p:ext uri="{BB962C8B-B14F-4D97-AF65-F5344CB8AC3E}">
        <p14:creationId xmlns:p14="http://schemas.microsoft.com/office/powerpoint/2010/main" val="19443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00E00F-3190-4D27-A5AF-FDF25479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/>
              <a:t>什么是架构？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7FF5A77-B4E3-4CB8-B9FC-78BDC5408DB9}"/>
              </a:ext>
            </a:extLst>
          </p:cNvPr>
          <p:cNvSpPr txBox="1"/>
          <p:nvPr/>
        </p:nvSpPr>
        <p:spPr>
          <a:xfrm>
            <a:off x="2590801" y="3166597"/>
            <a:ext cx="70229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架构思想无处不在</a:t>
            </a:r>
            <a:r>
              <a:rPr lang="en-US" altLang="zh-CN" sz="60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!</a:t>
            </a:r>
            <a:endParaRPr lang="zh-CN" altLang="en-US" sz="600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7671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BBE83-14E0-4DD5-9F2C-255FC8A728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4712" y="2532373"/>
            <a:ext cx="3044441" cy="1373070"/>
          </a:xfrm>
        </p:spPr>
        <p:txBody>
          <a:bodyPr>
            <a:normAutofit/>
          </a:bodyPr>
          <a:lstStyle/>
          <a:p>
            <a:r>
              <a:rPr lang="en-US" altLang="zh-CN" dirty="0"/>
              <a:t>Thanks!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198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00E00F-3190-4D27-A5AF-FDF25479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/>
              <a:t>架构演变过程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3CB6A1D7-C0B9-4DD6-8255-CB527CA8B811}"/>
              </a:ext>
            </a:extLst>
          </p:cNvPr>
          <p:cNvGrpSpPr/>
          <p:nvPr/>
        </p:nvGrpSpPr>
        <p:grpSpPr>
          <a:xfrm>
            <a:off x="577642" y="3349002"/>
            <a:ext cx="10483041" cy="904195"/>
            <a:chOff x="1122926" y="3541949"/>
            <a:chExt cx="10483041" cy="904195"/>
          </a:xfrm>
        </p:grpSpPr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D55E18E7-A32C-4E72-BD36-E7480668E144}"/>
                </a:ext>
              </a:extLst>
            </p:cNvPr>
            <p:cNvSpPr/>
            <p:nvPr/>
          </p:nvSpPr>
          <p:spPr>
            <a:xfrm>
              <a:off x="1122926" y="3541949"/>
              <a:ext cx="1506991" cy="904195"/>
            </a:xfrm>
            <a:custGeom>
              <a:avLst/>
              <a:gdLst>
                <a:gd name="connsiteX0" fmla="*/ 0 w 1506991"/>
                <a:gd name="connsiteY0" fmla="*/ 90420 h 904195"/>
                <a:gd name="connsiteX1" fmla="*/ 90420 w 1506991"/>
                <a:gd name="connsiteY1" fmla="*/ 0 h 904195"/>
                <a:gd name="connsiteX2" fmla="*/ 1416572 w 1506991"/>
                <a:gd name="connsiteY2" fmla="*/ 0 h 904195"/>
                <a:gd name="connsiteX3" fmla="*/ 1506992 w 1506991"/>
                <a:gd name="connsiteY3" fmla="*/ 90420 h 904195"/>
                <a:gd name="connsiteX4" fmla="*/ 1506991 w 1506991"/>
                <a:gd name="connsiteY4" fmla="*/ 813776 h 904195"/>
                <a:gd name="connsiteX5" fmla="*/ 1416571 w 1506991"/>
                <a:gd name="connsiteY5" fmla="*/ 904196 h 904195"/>
                <a:gd name="connsiteX6" fmla="*/ 90420 w 1506991"/>
                <a:gd name="connsiteY6" fmla="*/ 904195 h 904195"/>
                <a:gd name="connsiteX7" fmla="*/ 0 w 1506991"/>
                <a:gd name="connsiteY7" fmla="*/ 813775 h 904195"/>
                <a:gd name="connsiteX8" fmla="*/ 0 w 1506991"/>
                <a:gd name="connsiteY8" fmla="*/ 90420 h 9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6991" h="904195">
                  <a:moveTo>
                    <a:pt x="0" y="90420"/>
                  </a:moveTo>
                  <a:cubicBezTo>
                    <a:pt x="0" y="40482"/>
                    <a:pt x="40482" y="0"/>
                    <a:pt x="90420" y="0"/>
                  </a:cubicBezTo>
                  <a:lnTo>
                    <a:pt x="1416572" y="0"/>
                  </a:lnTo>
                  <a:cubicBezTo>
                    <a:pt x="1466510" y="0"/>
                    <a:pt x="1506992" y="40482"/>
                    <a:pt x="1506992" y="90420"/>
                  </a:cubicBezTo>
                  <a:cubicBezTo>
                    <a:pt x="1506992" y="331539"/>
                    <a:pt x="1506991" y="572657"/>
                    <a:pt x="1506991" y="813776"/>
                  </a:cubicBezTo>
                  <a:cubicBezTo>
                    <a:pt x="1506991" y="863714"/>
                    <a:pt x="1466509" y="904196"/>
                    <a:pt x="1416571" y="904196"/>
                  </a:cubicBezTo>
                  <a:lnTo>
                    <a:pt x="90420" y="904195"/>
                  </a:lnTo>
                  <a:cubicBezTo>
                    <a:pt x="40482" y="904195"/>
                    <a:pt x="0" y="863713"/>
                    <a:pt x="0" y="813775"/>
                  </a:cubicBezTo>
                  <a:lnTo>
                    <a:pt x="0" y="9042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67453" tIns="167453" rIns="167453" bIns="167453" numCol="1" spcCol="1270" anchor="ctr" anchorCtr="0">
              <a:noAutofit/>
            </a:bodyPr>
            <a:lstStyle/>
            <a:p>
              <a:pPr marL="0" lvl="0" indent="0"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没有架构</a:t>
              </a: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47CB82FF-F7B4-48CE-9421-F475C1F482B4}"/>
                </a:ext>
              </a:extLst>
            </p:cNvPr>
            <p:cNvSpPr/>
            <p:nvPr/>
          </p:nvSpPr>
          <p:spPr>
            <a:xfrm>
              <a:off x="2780617" y="3807180"/>
              <a:ext cx="319482" cy="373733"/>
            </a:xfrm>
            <a:custGeom>
              <a:avLst/>
              <a:gdLst>
                <a:gd name="connsiteX0" fmla="*/ 0 w 319482"/>
                <a:gd name="connsiteY0" fmla="*/ 74747 h 373733"/>
                <a:gd name="connsiteX1" fmla="*/ 159741 w 319482"/>
                <a:gd name="connsiteY1" fmla="*/ 74747 h 373733"/>
                <a:gd name="connsiteX2" fmla="*/ 159741 w 319482"/>
                <a:gd name="connsiteY2" fmla="*/ 0 h 373733"/>
                <a:gd name="connsiteX3" fmla="*/ 319482 w 319482"/>
                <a:gd name="connsiteY3" fmla="*/ 186867 h 373733"/>
                <a:gd name="connsiteX4" fmla="*/ 159741 w 319482"/>
                <a:gd name="connsiteY4" fmla="*/ 373733 h 373733"/>
                <a:gd name="connsiteX5" fmla="*/ 159741 w 319482"/>
                <a:gd name="connsiteY5" fmla="*/ 298986 h 373733"/>
                <a:gd name="connsiteX6" fmla="*/ 0 w 319482"/>
                <a:gd name="connsiteY6" fmla="*/ 298986 h 373733"/>
                <a:gd name="connsiteX7" fmla="*/ 0 w 319482"/>
                <a:gd name="connsiteY7" fmla="*/ 74747 h 37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482" h="373733">
                  <a:moveTo>
                    <a:pt x="0" y="74747"/>
                  </a:moveTo>
                  <a:lnTo>
                    <a:pt x="159741" y="74747"/>
                  </a:lnTo>
                  <a:lnTo>
                    <a:pt x="159741" y="0"/>
                  </a:lnTo>
                  <a:lnTo>
                    <a:pt x="319482" y="186867"/>
                  </a:lnTo>
                  <a:lnTo>
                    <a:pt x="159741" y="373733"/>
                  </a:lnTo>
                  <a:lnTo>
                    <a:pt x="159741" y="298986"/>
                  </a:lnTo>
                  <a:lnTo>
                    <a:pt x="0" y="298986"/>
                  </a:lnTo>
                  <a:lnTo>
                    <a:pt x="0" y="74747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74747" rIns="95845" bIns="74747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3CB5A9F2-7752-4394-A880-4537C7F9D0EF}"/>
                </a:ext>
              </a:extLst>
            </p:cNvPr>
            <p:cNvSpPr/>
            <p:nvPr/>
          </p:nvSpPr>
          <p:spPr>
            <a:xfrm>
              <a:off x="3232714" y="3541949"/>
              <a:ext cx="1506991" cy="904195"/>
            </a:xfrm>
            <a:custGeom>
              <a:avLst/>
              <a:gdLst>
                <a:gd name="connsiteX0" fmla="*/ 0 w 1506991"/>
                <a:gd name="connsiteY0" fmla="*/ 90420 h 904195"/>
                <a:gd name="connsiteX1" fmla="*/ 90420 w 1506991"/>
                <a:gd name="connsiteY1" fmla="*/ 0 h 904195"/>
                <a:gd name="connsiteX2" fmla="*/ 1416572 w 1506991"/>
                <a:gd name="connsiteY2" fmla="*/ 0 h 904195"/>
                <a:gd name="connsiteX3" fmla="*/ 1506992 w 1506991"/>
                <a:gd name="connsiteY3" fmla="*/ 90420 h 904195"/>
                <a:gd name="connsiteX4" fmla="*/ 1506991 w 1506991"/>
                <a:gd name="connsiteY4" fmla="*/ 813776 h 904195"/>
                <a:gd name="connsiteX5" fmla="*/ 1416571 w 1506991"/>
                <a:gd name="connsiteY5" fmla="*/ 904196 h 904195"/>
                <a:gd name="connsiteX6" fmla="*/ 90420 w 1506991"/>
                <a:gd name="connsiteY6" fmla="*/ 904195 h 904195"/>
                <a:gd name="connsiteX7" fmla="*/ 0 w 1506991"/>
                <a:gd name="connsiteY7" fmla="*/ 813775 h 904195"/>
                <a:gd name="connsiteX8" fmla="*/ 0 w 1506991"/>
                <a:gd name="connsiteY8" fmla="*/ 90420 h 9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6991" h="904195">
                  <a:moveTo>
                    <a:pt x="0" y="90420"/>
                  </a:moveTo>
                  <a:cubicBezTo>
                    <a:pt x="0" y="40482"/>
                    <a:pt x="40482" y="0"/>
                    <a:pt x="90420" y="0"/>
                  </a:cubicBezTo>
                  <a:lnTo>
                    <a:pt x="1416572" y="0"/>
                  </a:lnTo>
                  <a:cubicBezTo>
                    <a:pt x="1466510" y="0"/>
                    <a:pt x="1506992" y="40482"/>
                    <a:pt x="1506992" y="90420"/>
                  </a:cubicBezTo>
                  <a:cubicBezTo>
                    <a:pt x="1506992" y="331539"/>
                    <a:pt x="1506991" y="572657"/>
                    <a:pt x="1506991" y="813776"/>
                  </a:cubicBezTo>
                  <a:cubicBezTo>
                    <a:pt x="1506991" y="863714"/>
                    <a:pt x="1466509" y="904196"/>
                    <a:pt x="1416571" y="904196"/>
                  </a:cubicBezTo>
                  <a:lnTo>
                    <a:pt x="90420" y="904195"/>
                  </a:lnTo>
                  <a:cubicBezTo>
                    <a:pt x="40482" y="904195"/>
                    <a:pt x="0" y="863713"/>
                    <a:pt x="0" y="813775"/>
                  </a:cubicBezTo>
                  <a:lnTo>
                    <a:pt x="0" y="9042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8883" tIns="178883" rIns="178883" bIns="178883" numCol="1" spcCol="1270" anchor="ctr" anchorCtr="0">
              <a:noAutofit/>
            </a:bodyPr>
            <a:lstStyle/>
            <a:p>
              <a:pPr marL="0" lvl="0" indent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kern="1200" dirty="0"/>
                <a:t>单体架构</a:t>
              </a:r>
              <a:endParaRPr lang="en-US" altLang="zh-CN" sz="2000" kern="1200" dirty="0"/>
            </a:p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600" dirty="0"/>
                <a:t>(Monolithic)</a:t>
              </a:r>
              <a:endParaRPr lang="zh-CN" altLang="en-US" sz="1600" kern="1200" dirty="0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615C984-1271-4485-ADC8-2FE53D5604CE}"/>
                </a:ext>
              </a:extLst>
            </p:cNvPr>
            <p:cNvSpPr/>
            <p:nvPr/>
          </p:nvSpPr>
          <p:spPr>
            <a:xfrm>
              <a:off x="4890405" y="3807180"/>
              <a:ext cx="319482" cy="373733"/>
            </a:xfrm>
            <a:custGeom>
              <a:avLst/>
              <a:gdLst>
                <a:gd name="connsiteX0" fmla="*/ 0 w 319482"/>
                <a:gd name="connsiteY0" fmla="*/ 74747 h 373733"/>
                <a:gd name="connsiteX1" fmla="*/ 159741 w 319482"/>
                <a:gd name="connsiteY1" fmla="*/ 74747 h 373733"/>
                <a:gd name="connsiteX2" fmla="*/ 159741 w 319482"/>
                <a:gd name="connsiteY2" fmla="*/ 0 h 373733"/>
                <a:gd name="connsiteX3" fmla="*/ 319482 w 319482"/>
                <a:gd name="connsiteY3" fmla="*/ 186867 h 373733"/>
                <a:gd name="connsiteX4" fmla="*/ 159741 w 319482"/>
                <a:gd name="connsiteY4" fmla="*/ 373733 h 373733"/>
                <a:gd name="connsiteX5" fmla="*/ 159741 w 319482"/>
                <a:gd name="connsiteY5" fmla="*/ 298986 h 373733"/>
                <a:gd name="connsiteX6" fmla="*/ 0 w 319482"/>
                <a:gd name="connsiteY6" fmla="*/ 298986 h 373733"/>
                <a:gd name="connsiteX7" fmla="*/ 0 w 319482"/>
                <a:gd name="connsiteY7" fmla="*/ 74747 h 37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482" h="373733">
                  <a:moveTo>
                    <a:pt x="0" y="74747"/>
                  </a:moveTo>
                  <a:lnTo>
                    <a:pt x="159741" y="74747"/>
                  </a:lnTo>
                  <a:lnTo>
                    <a:pt x="159741" y="0"/>
                  </a:lnTo>
                  <a:lnTo>
                    <a:pt x="319482" y="186867"/>
                  </a:lnTo>
                  <a:lnTo>
                    <a:pt x="159741" y="373733"/>
                  </a:lnTo>
                  <a:lnTo>
                    <a:pt x="159741" y="298986"/>
                  </a:lnTo>
                  <a:lnTo>
                    <a:pt x="0" y="298986"/>
                  </a:lnTo>
                  <a:lnTo>
                    <a:pt x="0" y="74747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74747" rIns="95845" bIns="74747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8EB4E466-5605-4190-84BB-14D44CADBD58}"/>
                </a:ext>
              </a:extLst>
            </p:cNvPr>
            <p:cNvSpPr/>
            <p:nvPr/>
          </p:nvSpPr>
          <p:spPr>
            <a:xfrm>
              <a:off x="5342503" y="3541949"/>
              <a:ext cx="1506991" cy="904195"/>
            </a:xfrm>
            <a:custGeom>
              <a:avLst/>
              <a:gdLst>
                <a:gd name="connsiteX0" fmla="*/ 0 w 1506991"/>
                <a:gd name="connsiteY0" fmla="*/ 90420 h 904195"/>
                <a:gd name="connsiteX1" fmla="*/ 90420 w 1506991"/>
                <a:gd name="connsiteY1" fmla="*/ 0 h 904195"/>
                <a:gd name="connsiteX2" fmla="*/ 1416572 w 1506991"/>
                <a:gd name="connsiteY2" fmla="*/ 0 h 904195"/>
                <a:gd name="connsiteX3" fmla="*/ 1506992 w 1506991"/>
                <a:gd name="connsiteY3" fmla="*/ 90420 h 904195"/>
                <a:gd name="connsiteX4" fmla="*/ 1506991 w 1506991"/>
                <a:gd name="connsiteY4" fmla="*/ 813776 h 904195"/>
                <a:gd name="connsiteX5" fmla="*/ 1416571 w 1506991"/>
                <a:gd name="connsiteY5" fmla="*/ 904196 h 904195"/>
                <a:gd name="connsiteX6" fmla="*/ 90420 w 1506991"/>
                <a:gd name="connsiteY6" fmla="*/ 904195 h 904195"/>
                <a:gd name="connsiteX7" fmla="*/ 0 w 1506991"/>
                <a:gd name="connsiteY7" fmla="*/ 813775 h 904195"/>
                <a:gd name="connsiteX8" fmla="*/ 0 w 1506991"/>
                <a:gd name="connsiteY8" fmla="*/ 90420 h 9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6991" h="904195">
                  <a:moveTo>
                    <a:pt x="0" y="90420"/>
                  </a:moveTo>
                  <a:cubicBezTo>
                    <a:pt x="0" y="40482"/>
                    <a:pt x="40482" y="0"/>
                    <a:pt x="90420" y="0"/>
                  </a:cubicBezTo>
                  <a:lnTo>
                    <a:pt x="1416572" y="0"/>
                  </a:lnTo>
                  <a:cubicBezTo>
                    <a:pt x="1466510" y="0"/>
                    <a:pt x="1506992" y="40482"/>
                    <a:pt x="1506992" y="90420"/>
                  </a:cubicBezTo>
                  <a:cubicBezTo>
                    <a:pt x="1506992" y="331539"/>
                    <a:pt x="1506991" y="572657"/>
                    <a:pt x="1506991" y="813776"/>
                  </a:cubicBezTo>
                  <a:cubicBezTo>
                    <a:pt x="1506991" y="863714"/>
                    <a:pt x="1466509" y="904196"/>
                    <a:pt x="1416571" y="904196"/>
                  </a:cubicBezTo>
                  <a:lnTo>
                    <a:pt x="90420" y="904195"/>
                  </a:lnTo>
                  <a:cubicBezTo>
                    <a:pt x="40482" y="904195"/>
                    <a:pt x="0" y="863713"/>
                    <a:pt x="0" y="813775"/>
                  </a:cubicBezTo>
                  <a:lnTo>
                    <a:pt x="0" y="9042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8883" tIns="178883" rIns="178883" bIns="178883" numCol="1" spcCol="1270" anchor="ctr" anchorCtr="0">
              <a:noAutofit/>
            </a:bodyPr>
            <a:lstStyle/>
            <a:p>
              <a:pPr marL="0" lvl="0" indent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kern="1200" dirty="0"/>
                <a:t>分布式架构</a:t>
              </a:r>
              <a:endParaRPr lang="en-US" altLang="zh-CN" kern="1200" dirty="0"/>
            </a:p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600" dirty="0"/>
                <a:t>(Distributed)</a:t>
              </a:r>
              <a:endParaRPr lang="zh-CN" altLang="en-US" sz="1600" kern="1200" dirty="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24B6746-AAE1-453D-9BAB-40AD6586422E}"/>
                </a:ext>
              </a:extLst>
            </p:cNvPr>
            <p:cNvSpPr/>
            <p:nvPr/>
          </p:nvSpPr>
          <p:spPr>
            <a:xfrm>
              <a:off x="7000194" y="3807180"/>
              <a:ext cx="319482" cy="373733"/>
            </a:xfrm>
            <a:custGeom>
              <a:avLst/>
              <a:gdLst>
                <a:gd name="connsiteX0" fmla="*/ 0 w 319482"/>
                <a:gd name="connsiteY0" fmla="*/ 74747 h 373733"/>
                <a:gd name="connsiteX1" fmla="*/ 159741 w 319482"/>
                <a:gd name="connsiteY1" fmla="*/ 74747 h 373733"/>
                <a:gd name="connsiteX2" fmla="*/ 159741 w 319482"/>
                <a:gd name="connsiteY2" fmla="*/ 0 h 373733"/>
                <a:gd name="connsiteX3" fmla="*/ 319482 w 319482"/>
                <a:gd name="connsiteY3" fmla="*/ 186867 h 373733"/>
                <a:gd name="connsiteX4" fmla="*/ 159741 w 319482"/>
                <a:gd name="connsiteY4" fmla="*/ 373733 h 373733"/>
                <a:gd name="connsiteX5" fmla="*/ 159741 w 319482"/>
                <a:gd name="connsiteY5" fmla="*/ 298986 h 373733"/>
                <a:gd name="connsiteX6" fmla="*/ 0 w 319482"/>
                <a:gd name="connsiteY6" fmla="*/ 298986 h 373733"/>
                <a:gd name="connsiteX7" fmla="*/ 0 w 319482"/>
                <a:gd name="connsiteY7" fmla="*/ 74747 h 37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482" h="373733">
                  <a:moveTo>
                    <a:pt x="0" y="74747"/>
                  </a:moveTo>
                  <a:lnTo>
                    <a:pt x="159741" y="74747"/>
                  </a:lnTo>
                  <a:lnTo>
                    <a:pt x="159741" y="0"/>
                  </a:lnTo>
                  <a:lnTo>
                    <a:pt x="319482" y="186867"/>
                  </a:lnTo>
                  <a:lnTo>
                    <a:pt x="159741" y="373733"/>
                  </a:lnTo>
                  <a:lnTo>
                    <a:pt x="159741" y="298986"/>
                  </a:lnTo>
                  <a:lnTo>
                    <a:pt x="0" y="298986"/>
                  </a:lnTo>
                  <a:lnTo>
                    <a:pt x="0" y="74747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74747" rIns="95845" bIns="74747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3ADEF1BE-38C2-4D9C-ABE6-8E35B1E04D60}"/>
                </a:ext>
              </a:extLst>
            </p:cNvPr>
            <p:cNvSpPr/>
            <p:nvPr/>
          </p:nvSpPr>
          <p:spPr>
            <a:xfrm>
              <a:off x="7470376" y="3541949"/>
              <a:ext cx="2025803" cy="904195"/>
            </a:xfrm>
            <a:custGeom>
              <a:avLst/>
              <a:gdLst>
                <a:gd name="connsiteX0" fmla="*/ 0 w 1506991"/>
                <a:gd name="connsiteY0" fmla="*/ 90420 h 904195"/>
                <a:gd name="connsiteX1" fmla="*/ 90420 w 1506991"/>
                <a:gd name="connsiteY1" fmla="*/ 0 h 904195"/>
                <a:gd name="connsiteX2" fmla="*/ 1416572 w 1506991"/>
                <a:gd name="connsiteY2" fmla="*/ 0 h 904195"/>
                <a:gd name="connsiteX3" fmla="*/ 1506992 w 1506991"/>
                <a:gd name="connsiteY3" fmla="*/ 90420 h 904195"/>
                <a:gd name="connsiteX4" fmla="*/ 1506991 w 1506991"/>
                <a:gd name="connsiteY4" fmla="*/ 813776 h 904195"/>
                <a:gd name="connsiteX5" fmla="*/ 1416571 w 1506991"/>
                <a:gd name="connsiteY5" fmla="*/ 904196 h 904195"/>
                <a:gd name="connsiteX6" fmla="*/ 90420 w 1506991"/>
                <a:gd name="connsiteY6" fmla="*/ 904195 h 904195"/>
                <a:gd name="connsiteX7" fmla="*/ 0 w 1506991"/>
                <a:gd name="connsiteY7" fmla="*/ 813775 h 904195"/>
                <a:gd name="connsiteX8" fmla="*/ 0 w 1506991"/>
                <a:gd name="connsiteY8" fmla="*/ 90420 h 9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6991" h="904195">
                  <a:moveTo>
                    <a:pt x="0" y="90420"/>
                  </a:moveTo>
                  <a:cubicBezTo>
                    <a:pt x="0" y="40482"/>
                    <a:pt x="40482" y="0"/>
                    <a:pt x="90420" y="0"/>
                  </a:cubicBezTo>
                  <a:lnTo>
                    <a:pt x="1416572" y="0"/>
                  </a:lnTo>
                  <a:cubicBezTo>
                    <a:pt x="1466510" y="0"/>
                    <a:pt x="1506992" y="40482"/>
                    <a:pt x="1506992" y="90420"/>
                  </a:cubicBezTo>
                  <a:cubicBezTo>
                    <a:pt x="1506992" y="331539"/>
                    <a:pt x="1506991" y="572657"/>
                    <a:pt x="1506991" y="813776"/>
                  </a:cubicBezTo>
                  <a:cubicBezTo>
                    <a:pt x="1506991" y="863714"/>
                    <a:pt x="1466509" y="904196"/>
                    <a:pt x="1416571" y="904196"/>
                  </a:cubicBezTo>
                  <a:lnTo>
                    <a:pt x="90420" y="904195"/>
                  </a:lnTo>
                  <a:cubicBezTo>
                    <a:pt x="40482" y="904195"/>
                    <a:pt x="0" y="863713"/>
                    <a:pt x="0" y="813775"/>
                  </a:cubicBezTo>
                  <a:lnTo>
                    <a:pt x="0" y="9042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67453" tIns="167453" rIns="167453" bIns="167453" numCol="1" spcCol="1270" anchor="ctr" anchorCtr="0">
              <a:noAutofit/>
            </a:bodyPr>
            <a:lstStyle/>
            <a:p>
              <a:pPr marL="0" lvl="0" indent="0"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kern="1200" dirty="0"/>
                <a:t>面向服务架构</a:t>
              </a:r>
              <a:endParaRPr lang="en-US" altLang="zh-CN" kern="1200" dirty="0"/>
            </a:p>
            <a:p>
              <a:pPr lvl="0"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400" dirty="0"/>
                <a:t>(SOA)</a:t>
              </a:r>
              <a:endParaRPr lang="zh-CN" altLang="en-US" sz="2000" kern="1200" dirty="0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DA9C29C7-C505-4D53-A34E-AD6286311030}"/>
                </a:ext>
              </a:extLst>
            </p:cNvPr>
            <p:cNvSpPr/>
            <p:nvPr/>
          </p:nvSpPr>
          <p:spPr>
            <a:xfrm>
              <a:off x="9646879" y="3807180"/>
              <a:ext cx="319482" cy="373733"/>
            </a:xfrm>
            <a:custGeom>
              <a:avLst/>
              <a:gdLst>
                <a:gd name="connsiteX0" fmla="*/ 0 w 319482"/>
                <a:gd name="connsiteY0" fmla="*/ 74747 h 373733"/>
                <a:gd name="connsiteX1" fmla="*/ 159741 w 319482"/>
                <a:gd name="connsiteY1" fmla="*/ 74747 h 373733"/>
                <a:gd name="connsiteX2" fmla="*/ 159741 w 319482"/>
                <a:gd name="connsiteY2" fmla="*/ 0 h 373733"/>
                <a:gd name="connsiteX3" fmla="*/ 319482 w 319482"/>
                <a:gd name="connsiteY3" fmla="*/ 186867 h 373733"/>
                <a:gd name="connsiteX4" fmla="*/ 159741 w 319482"/>
                <a:gd name="connsiteY4" fmla="*/ 373733 h 373733"/>
                <a:gd name="connsiteX5" fmla="*/ 159741 w 319482"/>
                <a:gd name="connsiteY5" fmla="*/ 298986 h 373733"/>
                <a:gd name="connsiteX6" fmla="*/ 0 w 319482"/>
                <a:gd name="connsiteY6" fmla="*/ 298986 h 373733"/>
                <a:gd name="connsiteX7" fmla="*/ 0 w 319482"/>
                <a:gd name="connsiteY7" fmla="*/ 74747 h 37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482" h="373733">
                  <a:moveTo>
                    <a:pt x="0" y="74747"/>
                  </a:moveTo>
                  <a:lnTo>
                    <a:pt x="159741" y="74747"/>
                  </a:lnTo>
                  <a:lnTo>
                    <a:pt x="159741" y="0"/>
                  </a:lnTo>
                  <a:lnTo>
                    <a:pt x="319482" y="186867"/>
                  </a:lnTo>
                  <a:lnTo>
                    <a:pt x="159741" y="373733"/>
                  </a:lnTo>
                  <a:lnTo>
                    <a:pt x="159741" y="298986"/>
                  </a:lnTo>
                  <a:lnTo>
                    <a:pt x="0" y="298986"/>
                  </a:lnTo>
                  <a:lnTo>
                    <a:pt x="0" y="74747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74747" rIns="95845" bIns="74747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B842A72-563B-45DC-916E-8C05D8150FE3}"/>
                </a:ext>
              </a:extLst>
            </p:cNvPr>
            <p:cNvSpPr/>
            <p:nvPr/>
          </p:nvSpPr>
          <p:spPr>
            <a:xfrm>
              <a:off x="10098976" y="3541949"/>
              <a:ext cx="1506991" cy="904195"/>
            </a:xfrm>
            <a:custGeom>
              <a:avLst/>
              <a:gdLst>
                <a:gd name="connsiteX0" fmla="*/ 0 w 1506991"/>
                <a:gd name="connsiteY0" fmla="*/ 90420 h 904195"/>
                <a:gd name="connsiteX1" fmla="*/ 90420 w 1506991"/>
                <a:gd name="connsiteY1" fmla="*/ 0 h 904195"/>
                <a:gd name="connsiteX2" fmla="*/ 1416572 w 1506991"/>
                <a:gd name="connsiteY2" fmla="*/ 0 h 904195"/>
                <a:gd name="connsiteX3" fmla="*/ 1506992 w 1506991"/>
                <a:gd name="connsiteY3" fmla="*/ 90420 h 904195"/>
                <a:gd name="connsiteX4" fmla="*/ 1506991 w 1506991"/>
                <a:gd name="connsiteY4" fmla="*/ 813776 h 904195"/>
                <a:gd name="connsiteX5" fmla="*/ 1416571 w 1506991"/>
                <a:gd name="connsiteY5" fmla="*/ 904196 h 904195"/>
                <a:gd name="connsiteX6" fmla="*/ 90420 w 1506991"/>
                <a:gd name="connsiteY6" fmla="*/ 904195 h 904195"/>
                <a:gd name="connsiteX7" fmla="*/ 0 w 1506991"/>
                <a:gd name="connsiteY7" fmla="*/ 813775 h 904195"/>
                <a:gd name="connsiteX8" fmla="*/ 0 w 1506991"/>
                <a:gd name="connsiteY8" fmla="*/ 90420 h 90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6991" h="904195">
                  <a:moveTo>
                    <a:pt x="0" y="90420"/>
                  </a:moveTo>
                  <a:cubicBezTo>
                    <a:pt x="0" y="40482"/>
                    <a:pt x="40482" y="0"/>
                    <a:pt x="90420" y="0"/>
                  </a:cubicBezTo>
                  <a:lnTo>
                    <a:pt x="1416572" y="0"/>
                  </a:lnTo>
                  <a:cubicBezTo>
                    <a:pt x="1466510" y="0"/>
                    <a:pt x="1506992" y="40482"/>
                    <a:pt x="1506992" y="90420"/>
                  </a:cubicBezTo>
                  <a:cubicBezTo>
                    <a:pt x="1506992" y="331539"/>
                    <a:pt x="1506991" y="572657"/>
                    <a:pt x="1506991" y="813776"/>
                  </a:cubicBezTo>
                  <a:cubicBezTo>
                    <a:pt x="1506991" y="863714"/>
                    <a:pt x="1466509" y="904196"/>
                    <a:pt x="1416571" y="904196"/>
                  </a:cubicBezTo>
                  <a:lnTo>
                    <a:pt x="90420" y="904195"/>
                  </a:lnTo>
                  <a:cubicBezTo>
                    <a:pt x="40482" y="904195"/>
                    <a:pt x="0" y="863713"/>
                    <a:pt x="0" y="813775"/>
                  </a:cubicBezTo>
                  <a:lnTo>
                    <a:pt x="0" y="9042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67453" tIns="167453" rIns="167453" bIns="167453" numCol="1" spcCol="1270" anchor="ctr" anchorCtr="0">
              <a:noAutofit/>
            </a:bodyPr>
            <a:lstStyle/>
            <a:p>
              <a:pPr marL="0" lvl="0" indent="0"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kern="1200" dirty="0"/>
                <a:t>微服务架构</a:t>
              </a:r>
              <a:endParaRPr lang="en-US" altLang="zh-CN" kern="1200" dirty="0"/>
            </a:p>
            <a:p>
              <a:pPr marL="0" lvl="0" indent="0"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400" dirty="0"/>
                <a:t>(</a:t>
              </a:r>
              <a:r>
                <a:rPr lang="en-US" altLang="zh-CN" sz="1400" dirty="0" err="1"/>
                <a:t>MicroService</a:t>
              </a:r>
              <a:r>
                <a:rPr lang="en-US" altLang="zh-CN" sz="1400" dirty="0"/>
                <a:t>)</a:t>
              </a:r>
              <a:endParaRPr lang="zh-CN" altLang="en-US" kern="1200" dirty="0"/>
            </a:p>
          </p:txBody>
        </p:sp>
      </p:grp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E89E273F-1BCE-4DE2-922B-2F3C7B83773E}"/>
              </a:ext>
            </a:extLst>
          </p:cNvPr>
          <p:cNvSpPr/>
          <p:nvPr/>
        </p:nvSpPr>
        <p:spPr>
          <a:xfrm>
            <a:off x="4345121" y="5023835"/>
            <a:ext cx="1506991" cy="904195"/>
          </a:xfrm>
          <a:custGeom>
            <a:avLst/>
            <a:gdLst>
              <a:gd name="connsiteX0" fmla="*/ 0 w 1506991"/>
              <a:gd name="connsiteY0" fmla="*/ 90420 h 904195"/>
              <a:gd name="connsiteX1" fmla="*/ 90420 w 1506991"/>
              <a:gd name="connsiteY1" fmla="*/ 0 h 904195"/>
              <a:gd name="connsiteX2" fmla="*/ 1416572 w 1506991"/>
              <a:gd name="connsiteY2" fmla="*/ 0 h 904195"/>
              <a:gd name="connsiteX3" fmla="*/ 1506992 w 1506991"/>
              <a:gd name="connsiteY3" fmla="*/ 90420 h 904195"/>
              <a:gd name="connsiteX4" fmla="*/ 1506991 w 1506991"/>
              <a:gd name="connsiteY4" fmla="*/ 813776 h 904195"/>
              <a:gd name="connsiteX5" fmla="*/ 1416571 w 1506991"/>
              <a:gd name="connsiteY5" fmla="*/ 904196 h 904195"/>
              <a:gd name="connsiteX6" fmla="*/ 90420 w 1506991"/>
              <a:gd name="connsiteY6" fmla="*/ 904195 h 904195"/>
              <a:gd name="connsiteX7" fmla="*/ 0 w 1506991"/>
              <a:gd name="connsiteY7" fmla="*/ 813775 h 904195"/>
              <a:gd name="connsiteX8" fmla="*/ 0 w 1506991"/>
              <a:gd name="connsiteY8" fmla="*/ 90420 h 904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6991" h="904195">
                <a:moveTo>
                  <a:pt x="0" y="90420"/>
                </a:moveTo>
                <a:cubicBezTo>
                  <a:pt x="0" y="40482"/>
                  <a:pt x="40482" y="0"/>
                  <a:pt x="90420" y="0"/>
                </a:cubicBezTo>
                <a:lnTo>
                  <a:pt x="1416572" y="0"/>
                </a:lnTo>
                <a:cubicBezTo>
                  <a:pt x="1466510" y="0"/>
                  <a:pt x="1506992" y="40482"/>
                  <a:pt x="1506992" y="90420"/>
                </a:cubicBezTo>
                <a:cubicBezTo>
                  <a:pt x="1506992" y="331539"/>
                  <a:pt x="1506991" y="572657"/>
                  <a:pt x="1506991" y="813776"/>
                </a:cubicBezTo>
                <a:cubicBezTo>
                  <a:pt x="1506991" y="863714"/>
                  <a:pt x="1466509" y="904196"/>
                  <a:pt x="1416571" y="904196"/>
                </a:cubicBezTo>
                <a:lnTo>
                  <a:pt x="90420" y="904195"/>
                </a:lnTo>
                <a:cubicBezTo>
                  <a:pt x="40482" y="904195"/>
                  <a:pt x="0" y="863713"/>
                  <a:pt x="0" y="813775"/>
                </a:cubicBezTo>
                <a:lnTo>
                  <a:pt x="0" y="9042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7453" tIns="167453" rIns="167453" bIns="167453" numCol="1" spcCol="1270" anchor="ctr" anchorCtr="0">
            <a:noAutofit/>
          </a:bodyPr>
          <a:lstStyle/>
          <a:p>
            <a:pPr marL="0" lvl="0" indent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000" b="1" kern="1200" dirty="0"/>
              <a:t>服务网格</a:t>
            </a:r>
            <a:endParaRPr lang="en-US" altLang="zh-CN" sz="2000" b="1" kern="1200" dirty="0"/>
          </a:p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400" dirty="0"/>
              <a:t>(Service Mesh)</a:t>
            </a:r>
            <a:endParaRPr lang="zh-CN" altLang="en-US" sz="1400" kern="1200" dirty="0"/>
          </a:p>
        </p:txBody>
      </p:sp>
    </p:spTree>
    <p:extLst>
      <p:ext uri="{BB962C8B-B14F-4D97-AF65-F5344CB8AC3E}">
        <p14:creationId xmlns:p14="http://schemas.microsoft.com/office/powerpoint/2010/main" val="127843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00E00F-3190-4D27-A5AF-FDF25479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/>
              <a:t>单体架构特点</a:t>
            </a: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7DEB1661-C7EA-469E-8987-6D0D6A1B3A22}"/>
              </a:ext>
            </a:extLst>
          </p:cNvPr>
          <p:cNvSpPr/>
          <p:nvPr/>
        </p:nvSpPr>
        <p:spPr>
          <a:xfrm>
            <a:off x="4295164" y="3060811"/>
            <a:ext cx="3087149" cy="25502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All In One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D13CDD3-6E09-4CAF-974C-3592327EE2DD}"/>
              </a:ext>
            </a:extLst>
          </p:cNvPr>
          <p:cNvSpPr txBox="1"/>
          <p:nvPr/>
        </p:nvSpPr>
        <p:spPr>
          <a:xfrm>
            <a:off x="5276351" y="24663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单体架构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0B732A1-FAD4-4E27-9D26-EDEAEC18ECA0}"/>
              </a:ext>
            </a:extLst>
          </p:cNvPr>
          <p:cNvSpPr txBox="1"/>
          <p:nvPr/>
        </p:nvSpPr>
        <p:spPr>
          <a:xfrm>
            <a:off x="914400" y="2651029"/>
            <a:ext cx="2262158" cy="2826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</a:rPr>
              <a:t>优点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适合小规模项目开发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项目复杂度低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系统测试简单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部署简单，易扩展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708DD8D-35F6-4BAC-8639-CA6E47799C2C}"/>
              </a:ext>
            </a:extLst>
          </p:cNvPr>
          <p:cNvSpPr txBox="1"/>
          <p:nvPr/>
        </p:nvSpPr>
        <p:spPr>
          <a:xfrm>
            <a:off x="8256165" y="2651029"/>
            <a:ext cx="2954655" cy="32397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FFC000"/>
                </a:solidFill>
              </a:rPr>
              <a:t>缺点</a:t>
            </a:r>
            <a:endParaRPr lang="en-US" altLang="zh-CN" sz="2800" b="1" dirty="0">
              <a:solidFill>
                <a:srgbClr val="FFC000"/>
              </a:solidFill>
            </a:endParaRPr>
          </a:p>
          <a:p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技术方案单一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随业务增长而臃肿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可伸缩性差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牵一发动全身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多需求并发是恶梦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技术债务累积，谈重构色变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05348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00E00F-3190-4D27-A5AF-FDF2547938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129231" y="609596"/>
            <a:ext cx="1103628" cy="5111696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单体与微服务架构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CB03C1DF-4794-435F-8C21-657E70E60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42" y="342828"/>
            <a:ext cx="8452278" cy="602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62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27941C9-5825-40A9-938B-30F79B084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12" y="441797"/>
            <a:ext cx="9454148" cy="5673777"/>
          </a:xfrm>
          <a:prstGeom prst="rect">
            <a:avLst/>
          </a:prstGeom>
        </p:spPr>
      </p:pic>
      <p:sp>
        <p:nvSpPr>
          <p:cNvPr id="7" name="竖排标题 1">
            <a:extLst>
              <a:ext uri="{FF2B5EF4-FFF2-40B4-BE49-F238E27FC236}">
                <a16:creationId xmlns:a16="http://schemas.microsoft.com/office/drawing/2014/main" id="{40FECD7E-02E2-4C7E-97ED-F381D46598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129231" y="634764"/>
            <a:ext cx="1073802" cy="4353760"/>
          </a:xfrm>
        </p:spPr>
        <p:txBody>
          <a:bodyPr/>
          <a:lstStyle/>
          <a:p>
            <a:r>
              <a:rPr lang="zh-CN" altLang="en-US" dirty="0"/>
              <a:t>架构图参考</a:t>
            </a:r>
          </a:p>
        </p:txBody>
      </p:sp>
    </p:spTree>
    <p:extLst>
      <p:ext uri="{BB962C8B-B14F-4D97-AF65-F5344CB8AC3E}">
        <p14:creationId xmlns:p14="http://schemas.microsoft.com/office/powerpoint/2010/main" val="795751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72A1E02-39ED-455B-865B-62EE750E27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129231" y="634764"/>
            <a:ext cx="1073802" cy="4353760"/>
          </a:xfrm>
        </p:spPr>
        <p:txBody>
          <a:bodyPr/>
          <a:lstStyle/>
          <a:p>
            <a:r>
              <a:rPr lang="zh-CN" altLang="en-US" dirty="0"/>
              <a:t>架构图参考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8664A16-B074-49F6-823C-950966F750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t="9137" r="7640" b="8211"/>
          <a:stretch/>
        </p:blipFill>
        <p:spPr>
          <a:xfrm>
            <a:off x="1290970" y="254535"/>
            <a:ext cx="7225230" cy="643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75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00E00F-3190-4D27-A5AF-FDF25479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/>
              <a:t>微服务架构特点</a:t>
            </a: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7DEB1661-C7EA-469E-8987-6D0D6A1B3A22}"/>
              </a:ext>
            </a:extLst>
          </p:cNvPr>
          <p:cNvSpPr/>
          <p:nvPr/>
        </p:nvSpPr>
        <p:spPr>
          <a:xfrm>
            <a:off x="4295164" y="2985310"/>
            <a:ext cx="3087149" cy="25502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Micro Service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D13CDD3-6E09-4CAF-974C-3592327EE2DD}"/>
              </a:ext>
            </a:extLst>
          </p:cNvPr>
          <p:cNvSpPr txBox="1"/>
          <p:nvPr/>
        </p:nvSpPr>
        <p:spPr>
          <a:xfrm>
            <a:off x="5276351" y="239086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微服务架构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0B732A1-FAD4-4E27-9D26-EDEAEC18ECA0}"/>
              </a:ext>
            </a:extLst>
          </p:cNvPr>
          <p:cNvSpPr txBox="1"/>
          <p:nvPr/>
        </p:nvSpPr>
        <p:spPr>
          <a:xfrm>
            <a:off x="788565" y="2332247"/>
            <a:ext cx="3185487" cy="32397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</a:rPr>
              <a:t>优点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语言无关性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领域驱动设计，单一职责原则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分布式，可伸缩性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持续交付，自动化测试部署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独立部署、升级、扩展和替换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独立进程通信，故障隔离</a:t>
            </a:r>
            <a:endParaRPr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708DD8D-35F6-4BAC-8639-CA6E47799C2C}"/>
              </a:ext>
            </a:extLst>
          </p:cNvPr>
          <p:cNvSpPr txBox="1"/>
          <p:nvPr/>
        </p:nvSpPr>
        <p:spPr>
          <a:xfrm>
            <a:off x="8217950" y="2365803"/>
            <a:ext cx="2492990" cy="2824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FFC000"/>
                </a:solidFill>
              </a:rPr>
              <a:t>缺点</a:t>
            </a:r>
            <a:endParaRPr lang="en-US" altLang="zh-CN" sz="2800" b="1" dirty="0">
              <a:solidFill>
                <a:srgbClr val="FFC000"/>
              </a:solidFill>
            </a:endParaRPr>
          </a:p>
          <a:p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分布式复杂性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数据</a:t>
            </a:r>
            <a:r>
              <a:rPr lang="en-US" altLang="zh-CN" dirty="0"/>
              <a:t>/</a:t>
            </a:r>
            <a:r>
              <a:rPr lang="zh-CN" altLang="en-US" dirty="0"/>
              <a:t>事务一致性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运维和测试更复杂性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需求可能影响多个服务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 err="1"/>
              <a:t>DevOPS</a:t>
            </a:r>
            <a:r>
              <a:rPr lang="en-US" altLang="zh-CN" dirty="0"/>
              <a:t> </a:t>
            </a:r>
            <a:r>
              <a:rPr lang="zh-CN" altLang="en-US" dirty="0"/>
              <a:t>文化支持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50576279"/>
      </p:ext>
    </p:extLst>
  </p:cSld>
  <p:clrMapOvr>
    <a:masterClrMapping/>
  </p:clrMapOvr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TM04033917[[fn=柏林]]</Template>
  <TotalTime>1750</TotalTime>
  <Words>894</Words>
  <Application>Microsoft Office PowerPoint</Application>
  <PresentationFormat>宽屏</PresentationFormat>
  <Paragraphs>217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5" baseType="lpstr">
      <vt:lpstr>宋体</vt:lpstr>
      <vt:lpstr>Arial</vt:lpstr>
      <vt:lpstr>Trebuchet MS</vt:lpstr>
      <vt:lpstr>Wingdings</vt:lpstr>
      <vt:lpstr>柏林</vt:lpstr>
      <vt:lpstr>微服务架构 - MicroService</vt:lpstr>
      <vt:lpstr>什么是架构？</vt:lpstr>
      <vt:lpstr>什么是架构？</vt:lpstr>
      <vt:lpstr>架构演变过程</vt:lpstr>
      <vt:lpstr>单体架构特点</vt:lpstr>
      <vt:lpstr>单体与微服务架构</vt:lpstr>
      <vt:lpstr>架构图参考</vt:lpstr>
      <vt:lpstr>架构图参考</vt:lpstr>
      <vt:lpstr>微服务架构特点</vt:lpstr>
      <vt:lpstr>“微服务大爆炸”</vt:lpstr>
      <vt:lpstr>为什么要用微服务？</vt:lpstr>
      <vt:lpstr>“康威定律”</vt:lpstr>
      <vt:lpstr>“康威定律”</vt:lpstr>
      <vt:lpstr>微服务拆分原则</vt:lpstr>
      <vt:lpstr>开发模式 –领域驱动设计</vt:lpstr>
      <vt:lpstr>开发模式 -需求驱动开发</vt:lpstr>
      <vt:lpstr>DevOps 团队</vt:lpstr>
      <vt:lpstr>何时开始微服务？</vt:lpstr>
      <vt:lpstr>微服务改造步骤</vt:lpstr>
      <vt:lpstr>微服务间通讯</vt:lpstr>
      <vt:lpstr>一致性事务</vt:lpstr>
      <vt:lpstr>服务注册与发现</vt:lpstr>
      <vt:lpstr>全链路追踪</vt:lpstr>
      <vt:lpstr>全链路追踪产品</vt:lpstr>
      <vt:lpstr>微服务日志收集</vt:lpstr>
      <vt:lpstr>自动化工作流</vt:lpstr>
      <vt:lpstr>容器云与自动编排</vt:lpstr>
      <vt:lpstr>自动部署</vt:lpstr>
      <vt:lpstr>还有更多的服务…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周永隆</dc:creator>
  <cp:lastModifiedBy>周永隆</cp:lastModifiedBy>
  <cp:revision>102</cp:revision>
  <dcterms:created xsi:type="dcterms:W3CDTF">2018-10-25T08:34:51Z</dcterms:created>
  <dcterms:modified xsi:type="dcterms:W3CDTF">2018-10-26T13:45:49Z</dcterms:modified>
</cp:coreProperties>
</file>

<file path=docProps/thumbnail.jpeg>
</file>